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64" r:id="rId3"/>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CE6"/>
    <a:srgbClr val="BC0000"/>
    <a:srgbClr val="2512AE"/>
    <a:srgbClr val="A2C2E6"/>
    <a:srgbClr val="91A6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915" autoAdjust="0"/>
    <p:restoredTop sz="96944" autoAdjust="0"/>
  </p:normalViewPr>
  <p:slideViewPr>
    <p:cSldViewPr snapToGrid="0" snapToObjects="1">
      <p:cViewPr>
        <p:scale>
          <a:sx n="50" d="100"/>
          <a:sy n="50" d="100"/>
        </p:scale>
        <p:origin x="-2376" y="-972"/>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01"/>
          <c:y val="3.83078199230827E-2"/>
          <c:w val="0.86804859480612695"/>
          <c:h val="0.77326214987033104"/>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c:v>
                </c:pt>
                <c:pt idx="1">
                  <c:v>6.1999999999999998E-3</c:v>
                </c:pt>
                <c:pt idx="2">
                  <c:v>8.7900000000000006E-2</c:v>
                </c:pt>
                <c:pt idx="3">
                  <c:v>0.70130000000000003</c:v>
                </c:pt>
                <c:pt idx="4">
                  <c:v>0.11409999999999999</c:v>
                </c:pt>
                <c:pt idx="5">
                  <c:v>0.18970000000000001</c:v>
                </c:pt>
                <c:pt idx="8">
                  <c:v>1</c:v>
                </c:pt>
                <c:pt idx="10">
                  <c:v>0.95420000000000005</c:v>
                </c:pt>
                <c:pt idx="11">
                  <c:v>0.43140000000000001</c:v>
                </c:pt>
                <c:pt idx="12">
                  <c:v>0.1079</c:v>
                </c:pt>
                <c:pt idx="16">
                  <c:v>0.1018</c:v>
                </c:pt>
                <c:pt idx="20">
                  <c:v>0.249</c:v>
                </c:pt>
                <c:pt idx="22">
                  <c:v>9.4200000000000006E-2</c:v>
                </c:pt>
                <c:pt idx="25">
                  <c:v>0.44519999999999998</c:v>
                </c:pt>
                <c:pt idx="26">
                  <c:v>0.27660000000000001</c:v>
                </c:pt>
                <c:pt idx="27">
                  <c:v>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0.28799999999999998</c:v>
                </c:pt>
                <c:pt idx="9">
                  <c:v>0</c:v>
                </c:pt>
                <c:pt idx="10">
                  <c:v>0.56740000000000002</c:v>
                </c:pt>
                <c:pt idx="11">
                  <c:v>1</c:v>
                </c:pt>
                <c:pt idx="12">
                  <c:v>0.13159999999999999</c:v>
                </c:pt>
                <c:pt idx="15">
                  <c:v>0.45950000000000002</c:v>
                </c:pt>
                <c:pt idx="16">
                  <c:v>0.1406</c:v>
                </c:pt>
                <c:pt idx="19">
                  <c:v>0.56740000000000002</c:v>
                </c:pt>
                <c:pt idx="20">
                  <c:v>0.70320000000000005</c:v>
                </c:pt>
                <c:pt idx="21">
                  <c:v>0.2878</c:v>
                </c:pt>
                <c:pt idx="22">
                  <c:v>0.15640000000000001</c:v>
                </c:pt>
                <c:pt idx="23">
                  <c:v>0.62129999999999996</c:v>
                </c:pt>
                <c:pt idx="25">
                  <c:v>0.60940000000000005</c:v>
                </c:pt>
                <c:pt idx="26">
                  <c:v>0.45319999999999999</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0.12620000000000001</c:v>
                </c:pt>
                <c:pt idx="5">
                  <c:v>0.25819999999999999</c:v>
                </c:pt>
                <c:pt idx="9">
                  <c:v>0</c:v>
                </c:pt>
                <c:pt idx="10">
                  <c:v>0.69630000000000003</c:v>
                </c:pt>
                <c:pt idx="11">
                  <c:v>1</c:v>
                </c:pt>
                <c:pt idx="12">
                  <c:v>0.1174</c:v>
                </c:pt>
                <c:pt idx="14">
                  <c:v>0.1174</c:v>
                </c:pt>
                <c:pt idx="15">
                  <c:v>0.154</c:v>
                </c:pt>
                <c:pt idx="16">
                  <c:v>0.12620000000000001</c:v>
                </c:pt>
                <c:pt idx="19">
                  <c:v>0.69630000000000003</c:v>
                </c:pt>
                <c:pt idx="20">
                  <c:v>0.626</c:v>
                </c:pt>
                <c:pt idx="21">
                  <c:v>0.25659999999999999</c:v>
                </c:pt>
                <c:pt idx="22">
                  <c:v>0.25819999999999999</c:v>
                </c:pt>
                <c:pt idx="23">
                  <c:v>0.66479999999999995</c:v>
                </c:pt>
                <c:pt idx="25">
                  <c:v>0.77139999999999997</c:v>
                </c:pt>
                <c:pt idx="26">
                  <c:v>0.63219999999999998</c:v>
                </c:pt>
                <c:pt idx="27">
                  <c:v>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0.59289999999999998</c:v>
                </c:pt>
                <c:pt idx="7">
                  <c:v>0.64319999999999999</c:v>
                </c:pt>
                <c:pt idx="9">
                  <c:v>0</c:v>
                </c:pt>
                <c:pt idx="10">
                  <c:v>0.46970000000000001</c:v>
                </c:pt>
                <c:pt idx="11">
                  <c:v>1</c:v>
                </c:pt>
                <c:pt idx="12">
                  <c:v>3.0800000000000001E-2</c:v>
                </c:pt>
                <c:pt idx="16">
                  <c:v>0.3926</c:v>
                </c:pt>
                <c:pt idx="17">
                  <c:v>0.23619999999999999</c:v>
                </c:pt>
                <c:pt idx="20">
                  <c:v>0.86119999999999997</c:v>
                </c:pt>
                <c:pt idx="22">
                  <c:v>0.20530000000000001</c:v>
                </c:pt>
                <c:pt idx="23">
                  <c:v>0.41399999999999998</c:v>
                </c:pt>
                <c:pt idx="24">
                  <c:v>0.72370000000000001</c:v>
                </c:pt>
                <c:pt idx="25">
                  <c:v>0.96919999999999995</c:v>
                </c:pt>
                <c:pt idx="26">
                  <c:v>0.34410000000000002</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8.3999999999999995E-3</c:v>
                </c:pt>
                <c:pt idx="4">
                  <c:v>0.57509999999999994</c:v>
                </c:pt>
                <c:pt idx="5">
                  <c:v>0.24959999999999999</c:v>
                </c:pt>
                <c:pt idx="9">
                  <c:v>0</c:v>
                </c:pt>
                <c:pt idx="10">
                  <c:v>0.8377</c:v>
                </c:pt>
                <c:pt idx="11">
                  <c:v>0.8619</c:v>
                </c:pt>
                <c:pt idx="12">
                  <c:v>0.1135</c:v>
                </c:pt>
                <c:pt idx="16">
                  <c:v>0.12189999999999999</c:v>
                </c:pt>
                <c:pt idx="20">
                  <c:v>0.60540000000000005</c:v>
                </c:pt>
                <c:pt idx="21">
                  <c:v>0.24809999999999999</c:v>
                </c:pt>
                <c:pt idx="22">
                  <c:v>0.1361</c:v>
                </c:pt>
                <c:pt idx="23">
                  <c:v>0.52969999999999995</c:v>
                </c:pt>
                <c:pt idx="25">
                  <c:v>1</c:v>
                </c:pt>
                <c:pt idx="26">
                  <c:v>0.3926</c:v>
                </c:pt>
                <c:pt idx="27">
                  <c:v>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c:v>
                </c:pt>
                <c:pt idx="1">
                  <c:v>0.1128</c:v>
                </c:pt>
                <c:pt idx="5">
                  <c:v>0.24340000000000001</c:v>
                </c:pt>
                <c:pt idx="6">
                  <c:v>6.4999999999999997E-3</c:v>
                </c:pt>
                <c:pt idx="8">
                  <c:v>1</c:v>
                </c:pt>
                <c:pt idx="9">
                  <c:v>0</c:v>
                </c:pt>
                <c:pt idx="10">
                  <c:v>0.63790000000000002</c:v>
                </c:pt>
                <c:pt idx="11">
                  <c:v>0.65380000000000005</c:v>
                </c:pt>
                <c:pt idx="12">
                  <c:v>0.12820000000000001</c:v>
                </c:pt>
                <c:pt idx="13">
                  <c:v>0.1217</c:v>
                </c:pt>
                <c:pt idx="14">
                  <c:v>0.1217</c:v>
                </c:pt>
                <c:pt idx="15">
                  <c:v>0.3755</c:v>
                </c:pt>
                <c:pt idx="16">
                  <c:v>0.12820000000000001</c:v>
                </c:pt>
                <c:pt idx="17">
                  <c:v>0.24990000000000001</c:v>
                </c:pt>
                <c:pt idx="22">
                  <c:v>0.2346</c:v>
                </c:pt>
                <c:pt idx="27">
                  <c:v>0</c:v>
                </c:pt>
              </c:numCache>
            </c:numRef>
          </c:val>
        </c:ser>
        <c:dLbls>
          <c:showLegendKey val="0"/>
          <c:showVal val="0"/>
          <c:showCatName val="0"/>
          <c:showSerName val="0"/>
          <c:showPercent val="0"/>
          <c:showBubbleSize val="0"/>
        </c:dLbls>
        <c:gapWidth val="150"/>
        <c:axId val="348792752"/>
        <c:axId val="348793312"/>
      </c:barChart>
      <c:catAx>
        <c:axId val="348792752"/>
        <c:scaling>
          <c:orientation val="minMax"/>
        </c:scaling>
        <c:delete val="0"/>
        <c:axPos val="b"/>
        <c:numFmt formatCode="General" sourceLinked="0"/>
        <c:majorTickMark val="out"/>
        <c:minorTickMark val="none"/>
        <c:tickLblPos val="nextTo"/>
        <c:txPr>
          <a:bodyPr/>
          <a:lstStyle/>
          <a:p>
            <a:pPr>
              <a:defRPr sz="1200">
                <a:latin typeface="Arial"/>
                <a:cs typeface="Arial"/>
              </a:defRPr>
            </a:pPr>
            <a:endParaRPr lang="en-US"/>
          </a:p>
        </c:txPr>
        <c:crossAx val="348793312"/>
        <c:crosses val="autoZero"/>
        <c:auto val="1"/>
        <c:lblAlgn val="ctr"/>
        <c:lblOffset val="100"/>
        <c:noMultiLvlLbl val="0"/>
      </c:catAx>
      <c:valAx>
        <c:axId val="348793312"/>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348792752"/>
        <c:crosses val="autoZero"/>
        <c:crossBetween val="between"/>
      </c:valAx>
    </c:plotArea>
    <c:legend>
      <c:legendPos val="r"/>
      <c:layout>
        <c:manualLayout>
          <c:xMode val="edge"/>
          <c:yMode val="edge"/>
          <c:x val="1.3197708400785799E-2"/>
          <c:y val="0.27152821916037401"/>
          <c:w val="5.5622933606716198E-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c:v>
                </c:pt>
                <c:pt idx="1">
                  <c:v>1</c:v>
                </c:pt>
                <c:pt idx="2">
                  <c:v>0</c:v>
                </c:pt>
                <c:pt idx="3">
                  <c:v>0</c:v>
                </c:pt>
                <c:pt idx="4">
                  <c:v>1</c:v>
                </c:pt>
                <c:pt idx="5">
                  <c:v>4</c:v>
                </c:pt>
                <c:pt idx="8">
                  <c:v>1</c:v>
                </c:pt>
                <c:pt idx="10">
                  <c:v>1</c:v>
                </c:pt>
                <c:pt idx="11">
                  <c:v>1</c:v>
                </c:pt>
                <c:pt idx="12">
                  <c:v>7</c:v>
                </c:pt>
                <c:pt idx="16">
                  <c:v>9</c:v>
                </c:pt>
                <c:pt idx="20">
                  <c:v>0</c:v>
                </c:pt>
                <c:pt idx="22">
                  <c:v>3</c:v>
                </c:pt>
                <c:pt idx="25">
                  <c:v>2</c:v>
                </c:pt>
                <c:pt idx="26">
                  <c:v>0</c:v>
                </c:pt>
                <c:pt idx="27">
                  <c:v>1</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c:v>
                </c:pt>
                <c:pt idx="9">
                  <c:v>1</c:v>
                </c:pt>
                <c:pt idx="10">
                  <c:v>1</c:v>
                </c:pt>
                <c:pt idx="11">
                  <c:v>0</c:v>
                </c:pt>
                <c:pt idx="12">
                  <c:v>5</c:v>
                </c:pt>
                <c:pt idx="15">
                  <c:v>0</c:v>
                </c:pt>
                <c:pt idx="16">
                  <c:v>6</c:v>
                </c:pt>
                <c:pt idx="19">
                  <c:v>0</c:v>
                </c:pt>
                <c:pt idx="20">
                  <c:v>1</c:v>
                </c:pt>
                <c:pt idx="21">
                  <c:v>2</c:v>
                </c:pt>
                <c:pt idx="22">
                  <c:v>3</c:v>
                </c:pt>
                <c:pt idx="23">
                  <c:v>0</c:v>
                </c:pt>
                <c:pt idx="25">
                  <c:v>2</c:v>
                </c:pt>
                <c:pt idx="26">
                  <c:v>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c:v>
                </c:pt>
                <c:pt idx="5">
                  <c:v>4</c:v>
                </c:pt>
                <c:pt idx="9">
                  <c:v>1</c:v>
                </c:pt>
                <c:pt idx="10">
                  <c:v>1</c:v>
                </c:pt>
                <c:pt idx="11">
                  <c:v>0</c:v>
                </c:pt>
                <c:pt idx="12">
                  <c:v>6</c:v>
                </c:pt>
                <c:pt idx="14">
                  <c:v>5</c:v>
                </c:pt>
                <c:pt idx="15">
                  <c:v>0</c:v>
                </c:pt>
                <c:pt idx="16">
                  <c:v>6</c:v>
                </c:pt>
                <c:pt idx="19">
                  <c:v>0</c:v>
                </c:pt>
                <c:pt idx="20">
                  <c:v>1</c:v>
                </c:pt>
                <c:pt idx="21">
                  <c:v>2</c:v>
                </c:pt>
                <c:pt idx="22">
                  <c:v>3</c:v>
                </c:pt>
                <c:pt idx="23">
                  <c:v>0</c:v>
                </c:pt>
                <c:pt idx="25">
                  <c:v>2</c:v>
                </c:pt>
                <c:pt idx="26">
                  <c:v>0</c:v>
                </c:pt>
                <c:pt idx="27">
                  <c:v>1</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c:v>
                </c:pt>
                <c:pt idx="7">
                  <c:v>0</c:v>
                </c:pt>
                <c:pt idx="9">
                  <c:v>1</c:v>
                </c:pt>
                <c:pt idx="10">
                  <c:v>0</c:v>
                </c:pt>
                <c:pt idx="11">
                  <c:v>0</c:v>
                </c:pt>
                <c:pt idx="12">
                  <c:v>8</c:v>
                </c:pt>
                <c:pt idx="16">
                  <c:v>9</c:v>
                </c:pt>
                <c:pt idx="17">
                  <c:v>0</c:v>
                </c:pt>
                <c:pt idx="20">
                  <c:v>1</c:v>
                </c:pt>
                <c:pt idx="22">
                  <c:v>4</c:v>
                </c:pt>
                <c:pt idx="23">
                  <c:v>1</c:v>
                </c:pt>
                <c:pt idx="24">
                  <c:v>5</c:v>
                </c:pt>
                <c:pt idx="25">
                  <c:v>1</c:v>
                </c:pt>
                <c:pt idx="26">
                  <c:v>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c:v>
                </c:pt>
                <c:pt idx="4">
                  <c:v>1</c:v>
                </c:pt>
                <c:pt idx="5">
                  <c:v>4</c:v>
                </c:pt>
                <c:pt idx="9">
                  <c:v>1</c:v>
                </c:pt>
                <c:pt idx="10">
                  <c:v>0</c:v>
                </c:pt>
                <c:pt idx="11">
                  <c:v>0</c:v>
                </c:pt>
                <c:pt idx="12">
                  <c:v>5</c:v>
                </c:pt>
                <c:pt idx="16">
                  <c:v>7</c:v>
                </c:pt>
                <c:pt idx="20">
                  <c:v>1</c:v>
                </c:pt>
                <c:pt idx="21">
                  <c:v>2</c:v>
                </c:pt>
                <c:pt idx="22">
                  <c:v>3</c:v>
                </c:pt>
                <c:pt idx="23">
                  <c:v>1</c:v>
                </c:pt>
                <c:pt idx="25">
                  <c:v>1</c:v>
                </c:pt>
                <c:pt idx="26">
                  <c:v>0</c:v>
                </c:pt>
                <c:pt idx="27">
                  <c:v>1</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c:v>
                </c:pt>
                <c:pt idx="1">
                  <c:v>0</c:v>
                </c:pt>
                <c:pt idx="5">
                  <c:v>1</c:v>
                </c:pt>
                <c:pt idx="6">
                  <c:v>0</c:v>
                </c:pt>
                <c:pt idx="8">
                  <c:v>1</c:v>
                </c:pt>
                <c:pt idx="9">
                  <c:v>1</c:v>
                </c:pt>
                <c:pt idx="10">
                  <c:v>2</c:v>
                </c:pt>
                <c:pt idx="11">
                  <c:v>1</c:v>
                </c:pt>
                <c:pt idx="12">
                  <c:v>8</c:v>
                </c:pt>
                <c:pt idx="13">
                  <c:v>0</c:v>
                </c:pt>
                <c:pt idx="14">
                  <c:v>2</c:v>
                </c:pt>
                <c:pt idx="15">
                  <c:v>0</c:v>
                </c:pt>
                <c:pt idx="16">
                  <c:v>4</c:v>
                </c:pt>
                <c:pt idx="17">
                  <c:v>0</c:v>
                </c:pt>
                <c:pt idx="22">
                  <c:v>1</c:v>
                </c:pt>
                <c:pt idx="27">
                  <c:v>1</c:v>
                </c:pt>
              </c:numCache>
            </c:numRef>
          </c:val>
        </c:ser>
        <c:dLbls>
          <c:showLegendKey val="0"/>
          <c:showVal val="0"/>
          <c:showCatName val="0"/>
          <c:showSerName val="0"/>
          <c:showPercent val="0"/>
          <c:showBubbleSize val="0"/>
        </c:dLbls>
        <c:gapWidth val="150"/>
        <c:axId val="355749600"/>
        <c:axId val="355750160"/>
      </c:barChart>
      <c:catAx>
        <c:axId val="355749600"/>
        <c:scaling>
          <c:orientation val="minMax"/>
        </c:scaling>
        <c:delete val="0"/>
        <c:axPos val="b"/>
        <c:numFmt formatCode="General" sourceLinked="0"/>
        <c:majorTickMark val="out"/>
        <c:minorTickMark val="none"/>
        <c:tickLblPos val="nextTo"/>
        <c:txPr>
          <a:bodyPr/>
          <a:lstStyle/>
          <a:p>
            <a:pPr>
              <a:defRPr sz="1200">
                <a:latin typeface="Arial"/>
                <a:cs typeface="Arial"/>
              </a:defRPr>
            </a:pPr>
            <a:endParaRPr lang="en-US"/>
          </a:p>
        </c:txPr>
        <c:crossAx val="355750160"/>
        <c:crosses val="autoZero"/>
        <c:auto val="1"/>
        <c:lblAlgn val="ctr"/>
        <c:lblOffset val="100"/>
        <c:noMultiLvlLbl val="0"/>
      </c:catAx>
      <c:valAx>
        <c:axId val="355750160"/>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35574960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01"/>
          <c:y val="3.83078199230827E-2"/>
          <c:w val="0.86804859480612695"/>
          <c:h val="0.77326214987033104"/>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c:v>
                </c:pt>
                <c:pt idx="1">
                  <c:v>6.1999999999999998E-3</c:v>
                </c:pt>
                <c:pt idx="2">
                  <c:v>8.7900000000000006E-2</c:v>
                </c:pt>
                <c:pt idx="3">
                  <c:v>0.70130000000000003</c:v>
                </c:pt>
                <c:pt idx="4">
                  <c:v>0.11409999999999999</c:v>
                </c:pt>
                <c:pt idx="5">
                  <c:v>0.18970000000000001</c:v>
                </c:pt>
                <c:pt idx="8">
                  <c:v>1</c:v>
                </c:pt>
                <c:pt idx="10">
                  <c:v>0.95420000000000005</c:v>
                </c:pt>
                <c:pt idx="11">
                  <c:v>0.43140000000000001</c:v>
                </c:pt>
                <c:pt idx="12">
                  <c:v>0.1079</c:v>
                </c:pt>
                <c:pt idx="16">
                  <c:v>0.1018</c:v>
                </c:pt>
                <c:pt idx="20">
                  <c:v>0.249</c:v>
                </c:pt>
                <c:pt idx="22">
                  <c:v>9.4200000000000006E-2</c:v>
                </c:pt>
                <c:pt idx="25">
                  <c:v>0.44519999999999998</c:v>
                </c:pt>
                <c:pt idx="26">
                  <c:v>0.27660000000000001</c:v>
                </c:pt>
                <c:pt idx="27">
                  <c:v>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0.28799999999999998</c:v>
                </c:pt>
                <c:pt idx="9">
                  <c:v>0</c:v>
                </c:pt>
                <c:pt idx="10">
                  <c:v>0.56740000000000002</c:v>
                </c:pt>
                <c:pt idx="11">
                  <c:v>1</c:v>
                </c:pt>
                <c:pt idx="12">
                  <c:v>0.13159999999999999</c:v>
                </c:pt>
                <c:pt idx="15">
                  <c:v>0.45950000000000002</c:v>
                </c:pt>
                <c:pt idx="16">
                  <c:v>0.1406</c:v>
                </c:pt>
                <c:pt idx="19">
                  <c:v>0.56740000000000002</c:v>
                </c:pt>
                <c:pt idx="20">
                  <c:v>0.70320000000000005</c:v>
                </c:pt>
                <c:pt idx="21">
                  <c:v>0.2878</c:v>
                </c:pt>
                <c:pt idx="22">
                  <c:v>0.15640000000000001</c:v>
                </c:pt>
                <c:pt idx="23">
                  <c:v>0.62129999999999996</c:v>
                </c:pt>
                <c:pt idx="25">
                  <c:v>0.60940000000000005</c:v>
                </c:pt>
                <c:pt idx="26">
                  <c:v>0.45319999999999999</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0.12620000000000001</c:v>
                </c:pt>
                <c:pt idx="5">
                  <c:v>0.25819999999999999</c:v>
                </c:pt>
                <c:pt idx="9">
                  <c:v>0</c:v>
                </c:pt>
                <c:pt idx="10">
                  <c:v>0.69630000000000003</c:v>
                </c:pt>
                <c:pt idx="11">
                  <c:v>1</c:v>
                </c:pt>
                <c:pt idx="12">
                  <c:v>0.1174</c:v>
                </c:pt>
                <c:pt idx="14">
                  <c:v>0.1174</c:v>
                </c:pt>
                <c:pt idx="15">
                  <c:v>0.154</c:v>
                </c:pt>
                <c:pt idx="16">
                  <c:v>0.12620000000000001</c:v>
                </c:pt>
                <c:pt idx="19">
                  <c:v>0.69630000000000003</c:v>
                </c:pt>
                <c:pt idx="20">
                  <c:v>0.626</c:v>
                </c:pt>
                <c:pt idx="21">
                  <c:v>0.25659999999999999</c:v>
                </c:pt>
                <c:pt idx="22">
                  <c:v>0.25819999999999999</c:v>
                </c:pt>
                <c:pt idx="23">
                  <c:v>0.66479999999999995</c:v>
                </c:pt>
                <c:pt idx="25">
                  <c:v>0.77139999999999997</c:v>
                </c:pt>
                <c:pt idx="26">
                  <c:v>0.63219999999999998</c:v>
                </c:pt>
                <c:pt idx="27">
                  <c:v>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0.59289999999999998</c:v>
                </c:pt>
                <c:pt idx="7">
                  <c:v>0.64319999999999999</c:v>
                </c:pt>
                <c:pt idx="9">
                  <c:v>0</c:v>
                </c:pt>
                <c:pt idx="10">
                  <c:v>0.46970000000000001</c:v>
                </c:pt>
                <c:pt idx="11">
                  <c:v>1</c:v>
                </c:pt>
                <c:pt idx="12">
                  <c:v>3.0800000000000001E-2</c:v>
                </c:pt>
                <c:pt idx="16">
                  <c:v>0.3926</c:v>
                </c:pt>
                <c:pt idx="17">
                  <c:v>0.23619999999999999</c:v>
                </c:pt>
                <c:pt idx="20">
                  <c:v>0.86119999999999997</c:v>
                </c:pt>
                <c:pt idx="22">
                  <c:v>0.20530000000000001</c:v>
                </c:pt>
                <c:pt idx="23">
                  <c:v>0.41399999999999998</c:v>
                </c:pt>
                <c:pt idx="24">
                  <c:v>0.72370000000000001</c:v>
                </c:pt>
                <c:pt idx="25">
                  <c:v>0.96919999999999995</c:v>
                </c:pt>
                <c:pt idx="26">
                  <c:v>0.34410000000000002</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8.3999999999999995E-3</c:v>
                </c:pt>
                <c:pt idx="4">
                  <c:v>0.57509999999999994</c:v>
                </c:pt>
                <c:pt idx="5">
                  <c:v>0.24959999999999999</c:v>
                </c:pt>
                <c:pt idx="9">
                  <c:v>0</c:v>
                </c:pt>
                <c:pt idx="10">
                  <c:v>0.8377</c:v>
                </c:pt>
                <c:pt idx="11">
                  <c:v>0.8619</c:v>
                </c:pt>
                <c:pt idx="12">
                  <c:v>0.1135</c:v>
                </c:pt>
                <c:pt idx="16">
                  <c:v>0.12189999999999999</c:v>
                </c:pt>
                <c:pt idx="20">
                  <c:v>0.60540000000000005</c:v>
                </c:pt>
                <c:pt idx="21">
                  <c:v>0.24809999999999999</c:v>
                </c:pt>
                <c:pt idx="22">
                  <c:v>0.1361</c:v>
                </c:pt>
                <c:pt idx="23">
                  <c:v>0.52969999999999995</c:v>
                </c:pt>
                <c:pt idx="25">
                  <c:v>1</c:v>
                </c:pt>
                <c:pt idx="26">
                  <c:v>0.3926</c:v>
                </c:pt>
                <c:pt idx="27">
                  <c:v>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c:v>
                </c:pt>
                <c:pt idx="1">
                  <c:v>0.1128</c:v>
                </c:pt>
                <c:pt idx="5">
                  <c:v>0.24340000000000001</c:v>
                </c:pt>
                <c:pt idx="6">
                  <c:v>6.4999999999999997E-3</c:v>
                </c:pt>
                <c:pt idx="8">
                  <c:v>1</c:v>
                </c:pt>
                <c:pt idx="9">
                  <c:v>0</c:v>
                </c:pt>
                <c:pt idx="10">
                  <c:v>0.63790000000000002</c:v>
                </c:pt>
                <c:pt idx="11">
                  <c:v>0.65380000000000005</c:v>
                </c:pt>
                <c:pt idx="12">
                  <c:v>0.12820000000000001</c:v>
                </c:pt>
                <c:pt idx="13">
                  <c:v>0.1217</c:v>
                </c:pt>
                <c:pt idx="14">
                  <c:v>0.1217</c:v>
                </c:pt>
                <c:pt idx="15">
                  <c:v>0.3755</c:v>
                </c:pt>
                <c:pt idx="16">
                  <c:v>0.12820000000000001</c:v>
                </c:pt>
                <c:pt idx="17">
                  <c:v>0.24990000000000001</c:v>
                </c:pt>
                <c:pt idx="22">
                  <c:v>0.2346</c:v>
                </c:pt>
                <c:pt idx="27">
                  <c:v>0</c:v>
                </c:pt>
              </c:numCache>
            </c:numRef>
          </c:val>
        </c:ser>
        <c:dLbls>
          <c:showLegendKey val="0"/>
          <c:showVal val="0"/>
          <c:showCatName val="0"/>
          <c:showSerName val="0"/>
          <c:showPercent val="0"/>
          <c:showBubbleSize val="0"/>
        </c:dLbls>
        <c:gapWidth val="150"/>
        <c:axId val="597378576"/>
        <c:axId val="597379136"/>
      </c:barChart>
      <c:catAx>
        <c:axId val="597378576"/>
        <c:scaling>
          <c:orientation val="minMax"/>
        </c:scaling>
        <c:delete val="0"/>
        <c:axPos val="b"/>
        <c:numFmt formatCode="General" sourceLinked="0"/>
        <c:majorTickMark val="out"/>
        <c:minorTickMark val="none"/>
        <c:tickLblPos val="nextTo"/>
        <c:txPr>
          <a:bodyPr/>
          <a:lstStyle/>
          <a:p>
            <a:pPr>
              <a:defRPr sz="1200">
                <a:latin typeface="Arial"/>
                <a:cs typeface="Arial"/>
              </a:defRPr>
            </a:pPr>
            <a:endParaRPr lang="en-US"/>
          </a:p>
        </c:txPr>
        <c:crossAx val="597379136"/>
        <c:crosses val="autoZero"/>
        <c:auto val="1"/>
        <c:lblAlgn val="ctr"/>
        <c:lblOffset val="100"/>
        <c:noMultiLvlLbl val="0"/>
      </c:catAx>
      <c:valAx>
        <c:axId val="597379136"/>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597378576"/>
        <c:crosses val="autoZero"/>
        <c:crossBetween val="between"/>
      </c:valAx>
    </c:plotArea>
    <c:legend>
      <c:legendPos val="r"/>
      <c:layout>
        <c:manualLayout>
          <c:xMode val="edge"/>
          <c:yMode val="edge"/>
          <c:x val="1.3197708400785799E-2"/>
          <c:y val="0.27152821916037401"/>
          <c:w val="5.5622933606716198E-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c:v>
                </c:pt>
                <c:pt idx="1">
                  <c:v>1</c:v>
                </c:pt>
                <c:pt idx="2">
                  <c:v>0</c:v>
                </c:pt>
                <c:pt idx="3">
                  <c:v>0</c:v>
                </c:pt>
                <c:pt idx="4">
                  <c:v>1</c:v>
                </c:pt>
                <c:pt idx="5">
                  <c:v>4</c:v>
                </c:pt>
                <c:pt idx="8">
                  <c:v>1</c:v>
                </c:pt>
                <c:pt idx="10">
                  <c:v>1</c:v>
                </c:pt>
                <c:pt idx="11">
                  <c:v>1</c:v>
                </c:pt>
                <c:pt idx="12">
                  <c:v>7</c:v>
                </c:pt>
                <c:pt idx="16">
                  <c:v>9</c:v>
                </c:pt>
                <c:pt idx="20">
                  <c:v>0</c:v>
                </c:pt>
                <c:pt idx="22">
                  <c:v>3</c:v>
                </c:pt>
                <c:pt idx="25">
                  <c:v>2</c:v>
                </c:pt>
                <c:pt idx="26">
                  <c:v>0</c:v>
                </c:pt>
                <c:pt idx="27">
                  <c:v>1</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c:v>
                </c:pt>
                <c:pt idx="9">
                  <c:v>1</c:v>
                </c:pt>
                <c:pt idx="10">
                  <c:v>1</c:v>
                </c:pt>
                <c:pt idx="11">
                  <c:v>0</c:v>
                </c:pt>
                <c:pt idx="12">
                  <c:v>5</c:v>
                </c:pt>
                <c:pt idx="15">
                  <c:v>0</c:v>
                </c:pt>
                <c:pt idx="16">
                  <c:v>6</c:v>
                </c:pt>
                <c:pt idx="19">
                  <c:v>0</c:v>
                </c:pt>
                <c:pt idx="20">
                  <c:v>1</c:v>
                </c:pt>
                <c:pt idx="21">
                  <c:v>2</c:v>
                </c:pt>
                <c:pt idx="22">
                  <c:v>3</c:v>
                </c:pt>
                <c:pt idx="23">
                  <c:v>0</c:v>
                </c:pt>
                <c:pt idx="25">
                  <c:v>2</c:v>
                </c:pt>
                <c:pt idx="26">
                  <c:v>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c:v>
                </c:pt>
                <c:pt idx="5">
                  <c:v>4</c:v>
                </c:pt>
                <c:pt idx="9">
                  <c:v>1</c:v>
                </c:pt>
                <c:pt idx="10">
                  <c:v>1</c:v>
                </c:pt>
                <c:pt idx="11">
                  <c:v>0</c:v>
                </c:pt>
                <c:pt idx="12">
                  <c:v>6</c:v>
                </c:pt>
                <c:pt idx="14">
                  <c:v>5</c:v>
                </c:pt>
                <c:pt idx="15">
                  <c:v>0</c:v>
                </c:pt>
                <c:pt idx="16">
                  <c:v>6</c:v>
                </c:pt>
                <c:pt idx="19">
                  <c:v>0</c:v>
                </c:pt>
                <c:pt idx="20">
                  <c:v>1</c:v>
                </c:pt>
                <c:pt idx="21">
                  <c:v>2</c:v>
                </c:pt>
                <c:pt idx="22">
                  <c:v>3</c:v>
                </c:pt>
                <c:pt idx="23">
                  <c:v>0</c:v>
                </c:pt>
                <c:pt idx="25">
                  <c:v>2</c:v>
                </c:pt>
                <c:pt idx="26">
                  <c:v>0</c:v>
                </c:pt>
                <c:pt idx="27">
                  <c:v>1</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c:v>
                </c:pt>
                <c:pt idx="7">
                  <c:v>0</c:v>
                </c:pt>
                <c:pt idx="9">
                  <c:v>1</c:v>
                </c:pt>
                <c:pt idx="10">
                  <c:v>0</c:v>
                </c:pt>
                <c:pt idx="11">
                  <c:v>0</c:v>
                </c:pt>
                <c:pt idx="12">
                  <c:v>8</c:v>
                </c:pt>
                <c:pt idx="16">
                  <c:v>9</c:v>
                </c:pt>
                <c:pt idx="17">
                  <c:v>0</c:v>
                </c:pt>
                <c:pt idx="20">
                  <c:v>1</c:v>
                </c:pt>
                <c:pt idx="22">
                  <c:v>4</c:v>
                </c:pt>
                <c:pt idx="23">
                  <c:v>1</c:v>
                </c:pt>
                <c:pt idx="24">
                  <c:v>5</c:v>
                </c:pt>
                <c:pt idx="25">
                  <c:v>1</c:v>
                </c:pt>
                <c:pt idx="26">
                  <c:v>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c:v>
                </c:pt>
                <c:pt idx="4">
                  <c:v>1</c:v>
                </c:pt>
                <c:pt idx="5">
                  <c:v>4</c:v>
                </c:pt>
                <c:pt idx="9">
                  <c:v>1</c:v>
                </c:pt>
                <c:pt idx="10">
                  <c:v>0</c:v>
                </c:pt>
                <c:pt idx="11">
                  <c:v>0</c:v>
                </c:pt>
                <c:pt idx="12">
                  <c:v>5</c:v>
                </c:pt>
                <c:pt idx="16">
                  <c:v>7</c:v>
                </c:pt>
                <c:pt idx="20">
                  <c:v>1</c:v>
                </c:pt>
                <c:pt idx="21">
                  <c:v>2</c:v>
                </c:pt>
                <c:pt idx="22">
                  <c:v>3</c:v>
                </c:pt>
                <c:pt idx="23">
                  <c:v>1</c:v>
                </c:pt>
                <c:pt idx="25">
                  <c:v>1</c:v>
                </c:pt>
                <c:pt idx="26">
                  <c:v>0</c:v>
                </c:pt>
                <c:pt idx="27">
                  <c:v>1</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c:v>
                </c:pt>
                <c:pt idx="1">
                  <c:v>0</c:v>
                </c:pt>
                <c:pt idx="5">
                  <c:v>1</c:v>
                </c:pt>
                <c:pt idx="6">
                  <c:v>0</c:v>
                </c:pt>
                <c:pt idx="8">
                  <c:v>1</c:v>
                </c:pt>
                <c:pt idx="9">
                  <c:v>1</c:v>
                </c:pt>
                <c:pt idx="10">
                  <c:v>2</c:v>
                </c:pt>
                <c:pt idx="11">
                  <c:v>1</c:v>
                </c:pt>
                <c:pt idx="12">
                  <c:v>8</c:v>
                </c:pt>
                <c:pt idx="13">
                  <c:v>0</c:v>
                </c:pt>
                <c:pt idx="14">
                  <c:v>2</c:v>
                </c:pt>
                <c:pt idx="15">
                  <c:v>0</c:v>
                </c:pt>
                <c:pt idx="16">
                  <c:v>4</c:v>
                </c:pt>
                <c:pt idx="17">
                  <c:v>0</c:v>
                </c:pt>
                <c:pt idx="22">
                  <c:v>1</c:v>
                </c:pt>
                <c:pt idx="27">
                  <c:v>1</c:v>
                </c:pt>
              </c:numCache>
            </c:numRef>
          </c:val>
        </c:ser>
        <c:dLbls>
          <c:showLegendKey val="0"/>
          <c:showVal val="0"/>
          <c:showCatName val="0"/>
          <c:showSerName val="0"/>
          <c:showPercent val="0"/>
          <c:showBubbleSize val="0"/>
        </c:dLbls>
        <c:gapWidth val="150"/>
        <c:axId val="597569040"/>
        <c:axId val="597569600"/>
      </c:barChart>
      <c:catAx>
        <c:axId val="597569040"/>
        <c:scaling>
          <c:orientation val="minMax"/>
        </c:scaling>
        <c:delete val="0"/>
        <c:axPos val="b"/>
        <c:numFmt formatCode="General" sourceLinked="0"/>
        <c:majorTickMark val="out"/>
        <c:minorTickMark val="none"/>
        <c:tickLblPos val="nextTo"/>
        <c:txPr>
          <a:bodyPr/>
          <a:lstStyle/>
          <a:p>
            <a:pPr>
              <a:defRPr sz="1200">
                <a:latin typeface="Arial"/>
                <a:cs typeface="Arial"/>
              </a:defRPr>
            </a:pPr>
            <a:endParaRPr lang="en-US"/>
          </a:p>
        </c:txPr>
        <c:crossAx val="597569600"/>
        <c:crosses val="autoZero"/>
        <c:auto val="1"/>
        <c:lblAlgn val="ctr"/>
        <c:lblOffset val="100"/>
        <c:noMultiLvlLbl val="0"/>
      </c:catAx>
      <c:valAx>
        <c:axId val="597569600"/>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59756904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4716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211873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20576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55475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15565-EC65-794A-8BBD-C71D0CCFD15D}"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5280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15565-EC65-794A-8BBD-C71D0CCFD15D}"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17225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F15565-EC65-794A-8BBD-C71D0CCFD15D}" type="datetimeFigureOut">
              <a:rPr lang="en-US" smtClean="0"/>
              <a:t>3/22/2017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02135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F15565-EC65-794A-8BBD-C71D0CCFD15D}" type="datetimeFigureOut">
              <a:rPr lang="en-US" smtClean="0"/>
              <a:t>3/22/2017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28166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15565-EC65-794A-8BBD-C71D0CCFD15D}" type="datetimeFigureOut">
              <a:rPr lang="en-US" smtClean="0"/>
              <a:t>3/22/2017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37910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5162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43435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2BC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CF15565-EC65-794A-8BBD-C71D0CCFD15D}" type="datetimeFigureOut">
              <a:rPr lang="en-US" smtClean="0"/>
              <a:t>3/22/2017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D2D4BA0-8A05-BF49-9CC5-BF82C77F81C5}" type="slidenum">
              <a:rPr lang="en-US" smtClean="0"/>
              <a:t>‹#›</a:t>
            </a:fld>
            <a:endParaRPr lang="en-US"/>
          </a:p>
        </p:txBody>
      </p:sp>
    </p:spTree>
    <p:extLst>
      <p:ext uri="{BB962C8B-B14F-4D97-AF65-F5344CB8AC3E}">
        <p14:creationId xmlns:p14="http://schemas.microsoft.com/office/powerpoint/2010/main" val="2288085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9" Type="http://schemas.openxmlformats.org/officeDocument/2006/relationships/oleObject" Target="../embeddings/oleObject1.bin"/><Relationship Id="rId21" Type="http://schemas.openxmlformats.org/officeDocument/2006/relationships/image" Target="../media/image21.jpg"/><Relationship Id="rId34" Type="http://schemas.openxmlformats.org/officeDocument/2006/relationships/image" Target="../media/image34.jpg"/><Relationship Id="rId42" Type="http://schemas.openxmlformats.org/officeDocument/2006/relationships/image" Target="../media/image2.wmf"/><Relationship Id="rId7" Type="http://schemas.openxmlformats.org/officeDocument/2006/relationships/image" Target="../media/image7.png"/><Relationship Id="rId2" Type="http://schemas.openxmlformats.org/officeDocument/2006/relationships/slideLayout" Target="../slideLayouts/slideLayout1.xml"/><Relationship Id="rId16" Type="http://schemas.openxmlformats.org/officeDocument/2006/relationships/image" Target="../media/image16.jpg"/><Relationship Id="rId29" Type="http://schemas.openxmlformats.org/officeDocument/2006/relationships/image" Target="../media/image29.jpg"/><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1.jpg"/><Relationship Id="rId24" Type="http://schemas.openxmlformats.org/officeDocument/2006/relationships/image" Target="../media/image24.jpg"/><Relationship Id="rId32" Type="http://schemas.openxmlformats.org/officeDocument/2006/relationships/image" Target="../media/image32.jpg"/><Relationship Id="rId37" Type="http://schemas.openxmlformats.org/officeDocument/2006/relationships/chart" Target="../charts/chart1.xml"/><Relationship Id="rId40" Type="http://schemas.openxmlformats.org/officeDocument/2006/relationships/image" Target="../media/image1.wmf"/><Relationship Id="rId45" Type="http://schemas.openxmlformats.org/officeDocument/2006/relationships/image" Target="../media/image39.jpg"/><Relationship Id="rId5" Type="http://schemas.openxmlformats.org/officeDocument/2006/relationships/image" Target="../media/image5.pn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jpg"/><Relationship Id="rId31" Type="http://schemas.openxmlformats.org/officeDocument/2006/relationships/image" Target="../media/image31.jpg"/><Relationship Id="rId44"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 Id="rId27" Type="http://schemas.openxmlformats.org/officeDocument/2006/relationships/image" Target="../media/image27.jpg"/><Relationship Id="rId30" Type="http://schemas.openxmlformats.org/officeDocument/2006/relationships/image" Target="../media/image30.jpg"/><Relationship Id="rId35" Type="http://schemas.openxmlformats.org/officeDocument/2006/relationships/image" Target="../media/image35.png"/><Relationship Id="rId43" Type="http://schemas.openxmlformats.org/officeDocument/2006/relationships/image" Target="../media/image37.PNG"/><Relationship Id="rId8" Type="http://schemas.openxmlformats.org/officeDocument/2006/relationships/image" Target="../media/image8.png"/><Relationship Id="rId3" Type="http://schemas.openxmlformats.org/officeDocument/2006/relationships/image" Target="../media/image3.jpe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33" Type="http://schemas.openxmlformats.org/officeDocument/2006/relationships/image" Target="../media/image33.jpg"/><Relationship Id="rId38" Type="http://schemas.openxmlformats.org/officeDocument/2006/relationships/chart" Target="../charts/chart2.xml"/><Relationship Id="rId20" Type="http://schemas.openxmlformats.org/officeDocument/2006/relationships/image" Target="../media/image20.jpg"/><Relationship Id="rId4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9" Type="http://schemas.openxmlformats.org/officeDocument/2006/relationships/oleObject" Target="../embeddings/oleObject3.bin"/><Relationship Id="rId21" Type="http://schemas.openxmlformats.org/officeDocument/2006/relationships/image" Target="../media/image21.jpg"/><Relationship Id="rId34" Type="http://schemas.openxmlformats.org/officeDocument/2006/relationships/image" Target="../media/image34.jpg"/><Relationship Id="rId42" Type="http://schemas.openxmlformats.org/officeDocument/2006/relationships/image" Target="../media/image2.wmf"/><Relationship Id="rId7" Type="http://schemas.openxmlformats.org/officeDocument/2006/relationships/image" Target="../media/image7.png"/><Relationship Id="rId2" Type="http://schemas.openxmlformats.org/officeDocument/2006/relationships/slideLayout" Target="../slideLayouts/slideLayout1.xml"/><Relationship Id="rId16" Type="http://schemas.openxmlformats.org/officeDocument/2006/relationships/image" Target="../media/image16.jpg"/><Relationship Id="rId29" Type="http://schemas.openxmlformats.org/officeDocument/2006/relationships/image" Target="../media/image29.jpg"/><Relationship Id="rId1" Type="http://schemas.openxmlformats.org/officeDocument/2006/relationships/vmlDrawing" Target="../drawings/vmlDrawing2.vml"/><Relationship Id="rId6" Type="http://schemas.openxmlformats.org/officeDocument/2006/relationships/image" Target="../media/image6.png"/><Relationship Id="rId11" Type="http://schemas.openxmlformats.org/officeDocument/2006/relationships/image" Target="../media/image11.jpg"/><Relationship Id="rId24" Type="http://schemas.openxmlformats.org/officeDocument/2006/relationships/image" Target="../media/image24.jpg"/><Relationship Id="rId32" Type="http://schemas.openxmlformats.org/officeDocument/2006/relationships/image" Target="../media/image32.jpg"/><Relationship Id="rId37" Type="http://schemas.openxmlformats.org/officeDocument/2006/relationships/chart" Target="../charts/chart3.xml"/><Relationship Id="rId40" Type="http://schemas.openxmlformats.org/officeDocument/2006/relationships/image" Target="../media/image1.wmf"/><Relationship Id="rId45" Type="http://schemas.openxmlformats.org/officeDocument/2006/relationships/image" Target="../media/image39.jpg"/><Relationship Id="rId5" Type="http://schemas.openxmlformats.org/officeDocument/2006/relationships/image" Target="../media/image5.pn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jpg"/><Relationship Id="rId31" Type="http://schemas.openxmlformats.org/officeDocument/2006/relationships/image" Target="../media/image31.jpg"/><Relationship Id="rId44"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 Id="rId22" Type="http://schemas.openxmlformats.org/officeDocument/2006/relationships/image" Target="../media/image22.PNG"/><Relationship Id="rId27" Type="http://schemas.openxmlformats.org/officeDocument/2006/relationships/image" Target="../media/image27.jpg"/><Relationship Id="rId30" Type="http://schemas.openxmlformats.org/officeDocument/2006/relationships/image" Target="../media/image30.jpg"/><Relationship Id="rId35" Type="http://schemas.openxmlformats.org/officeDocument/2006/relationships/image" Target="../media/image35.png"/><Relationship Id="rId43" Type="http://schemas.openxmlformats.org/officeDocument/2006/relationships/image" Target="../media/image37.PNG"/><Relationship Id="rId8" Type="http://schemas.openxmlformats.org/officeDocument/2006/relationships/image" Target="../media/image8.png"/><Relationship Id="rId3" Type="http://schemas.openxmlformats.org/officeDocument/2006/relationships/image" Target="../media/image3.jpe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33" Type="http://schemas.openxmlformats.org/officeDocument/2006/relationships/image" Target="../media/image33.jpg"/><Relationship Id="rId38" Type="http://schemas.openxmlformats.org/officeDocument/2006/relationships/chart" Target="../charts/chart4.xml"/><Relationship Id="rId20" Type="http://schemas.openxmlformats.org/officeDocument/2006/relationships/image" Target="../media/image20.jpg"/><Relationship Id="rId41"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a:t>
            </a:r>
          </a:p>
          <a:p>
            <a:pPr algn="ctr"/>
            <a:r>
              <a:rPr lang="en-US" sz="2600" b="1" dirty="0" smtClean="0">
                <a:latin typeface="Arial" panose="020B0604020202020204" pitchFamily="34" charset="0"/>
                <a:cs typeface="Arial" panose="020B0604020202020204" pitchFamily="34" charset="0"/>
              </a:rPr>
              <a:t>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12787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99781"/>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520576"/>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793825"/>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704923"/>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42" t="38440" r="2917" b="21317"/>
          <a:stretch/>
        </p:blipFill>
        <p:spPr>
          <a:xfrm>
            <a:off x="767853" y="5995146"/>
            <a:ext cx="3917118" cy="1452621"/>
          </a:xfrm>
          <a:prstGeom prst="rect">
            <a:avLst/>
          </a:prstGeom>
          <a:noFill/>
        </p:spPr>
      </p:pic>
      <p:sp>
        <p:nvSpPr>
          <p:cNvPr id="43" name="TextBox 42"/>
          <p:cNvSpPr txBox="1"/>
          <p:nvPr/>
        </p:nvSpPr>
        <p:spPr>
          <a:xfrm>
            <a:off x="4854077" y="5709545"/>
            <a:ext cx="7871323" cy="2246769"/>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p:txBody>
      </p:sp>
      <p:sp>
        <p:nvSpPr>
          <p:cNvPr id="88" name="TextBox 87"/>
          <p:cNvSpPr txBox="1"/>
          <p:nvPr/>
        </p:nvSpPr>
        <p:spPr>
          <a:xfrm>
            <a:off x="636106" y="20947641"/>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88207"/>
            <a:ext cx="30199486" cy="553998"/>
          </a:xfrm>
          <a:prstGeom prst="rect">
            <a:avLst/>
          </a:prstGeom>
          <a:solidFill>
            <a:schemeClr val="bg1">
              <a:lumMod val="85000"/>
            </a:schemeClr>
          </a:solidFill>
        </p:spPr>
        <p:txBody>
          <a:bodyPr wrap="square" rtlCol="0">
            <a:spAutoFit/>
          </a:bodyPr>
          <a:lstStyle/>
          <a:p>
            <a:pPr algn="ctr"/>
            <a:r>
              <a:rPr lang="en-US" sz="3000" b="1" dirty="0">
                <a:latin typeface="Arial"/>
                <a:cs typeface="Arial"/>
              </a:rPr>
              <a:t>Changes in the Expression of Cin5, Hmo1, and Yhp1 Were Modeled Well</a:t>
            </a:r>
            <a:r>
              <a:rPr lang="en-US" sz="3000" b="1">
                <a:latin typeface="Arial"/>
                <a:cs typeface="Arial"/>
              </a:rPr>
              <a:t>; </a:t>
            </a:r>
            <a:r>
              <a:rPr lang="en-US" sz="3000" b="1" smtClean="0">
                <a:latin typeface="Arial"/>
                <a:cs typeface="Arial"/>
              </a:rPr>
              <a:t>These </a:t>
            </a:r>
            <a:r>
              <a:rPr lang="en-US" sz="3000" b="1" dirty="0">
                <a:latin typeface="Arial"/>
                <a:cs typeface="Arial"/>
              </a:rPr>
              <a:t>Transcription Factors Form a Regulatory Chain</a:t>
            </a:r>
          </a:p>
        </p:txBody>
      </p:sp>
      <p:pic>
        <p:nvPicPr>
          <p:cNvPr id="14" name="Picture 13" descr="Screen Shot 2016-03-15 at 7.16.16 PM.png"/>
          <p:cNvPicPr>
            <a:picLocks noChangeAspect="1"/>
          </p:cNvPicPr>
          <p:nvPr/>
        </p:nvPicPr>
        <p:blipFill rotWithShape="1">
          <a:blip r:embed="rId4">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201888"/>
            <a:ext cx="11932922" cy="5940088"/>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a:t>
            </a:r>
            <a:r>
              <a:rPr lang="en-US" sz="2000" b="1" dirty="0" smtClean="0">
                <a:latin typeface="arial" panose="020B0604020202020204" pitchFamily="34" charset="0"/>
              </a:rPr>
              <a:t>chain involving </a:t>
            </a:r>
            <a:r>
              <a:rPr lang="en-US" sz="2000" b="1" dirty="0">
                <a:latin typeface="arial" panose="020B0604020202020204" pitchFamily="34" charset="0"/>
              </a:rPr>
              <a:t>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a:t>
            </a: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5">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7">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8">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663812135"/>
              </p:ext>
            </p:extLst>
          </p:nvPr>
        </p:nvGraphicFramePr>
        <p:xfrm>
          <a:off x="39008588" y="13860698"/>
          <a:ext cx="3721198" cy="2158104"/>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96" name="TextBox 195"/>
          <p:cNvSpPr txBox="1"/>
          <p:nvPr/>
        </p:nvSpPr>
        <p:spPr>
          <a:xfrm>
            <a:off x="31456664" y="30144597"/>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454494183"/>
              </p:ext>
            </p:extLst>
          </p:nvPr>
        </p:nvGraphicFramePr>
        <p:xfrm>
          <a:off x="39008588" y="10222374"/>
          <a:ext cx="3721198" cy="2111368"/>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9">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0">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pSp>
        <p:nvGrpSpPr>
          <p:cNvPr id="27" name="Group 26"/>
          <p:cNvGrpSpPr/>
          <p:nvPr/>
        </p:nvGrpSpPr>
        <p:grpSpPr>
          <a:xfrm>
            <a:off x="11506451" y="23909453"/>
            <a:ext cx="1375383" cy="4679254"/>
            <a:chOff x="11601987" y="25444349"/>
            <a:chExt cx="1375383" cy="4679254"/>
          </a:xfrm>
        </p:grpSpPr>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044924"/>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were extracted from GRNmap and normalized to the maximum weight value present within the networks.</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215311" y="30903508"/>
            <a:ext cx="9527932" cy="12904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7" name="Picture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Fit</a:t>
            </a:r>
          </a:p>
          <a:p>
            <a:pPr algn="ctr"/>
            <a:r>
              <a:rPr lang="en-US" sz="3000" b="1" dirty="0" smtClean="0">
                <a:latin typeface="Arial" panose="020B0604020202020204" pitchFamily="34" charset="0"/>
                <a:cs typeface="Arial" panose="020B0604020202020204" pitchFamily="34" charset="0"/>
              </a:rPr>
              <a:t>for Individual 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2494748537"/>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37"/>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2270481876"/>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38"/>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graphicFrame>
        <p:nvGraphicFramePr>
          <p:cNvPr id="214" name="Object 3"/>
          <p:cNvGraphicFramePr>
            <a:graphicFrameLocks noChangeAspect="1"/>
          </p:cNvGraphicFramePr>
          <p:nvPr>
            <p:extLst>
              <p:ext uri="{D42A27DB-BD31-4B8C-83A1-F6EECF244321}">
                <p14:modId xmlns:p14="http://schemas.microsoft.com/office/powerpoint/2010/main" val="2953993754"/>
              </p:ext>
            </p:extLst>
          </p:nvPr>
        </p:nvGraphicFramePr>
        <p:xfrm>
          <a:off x="2405542" y="19264850"/>
          <a:ext cx="3508801" cy="788004"/>
        </p:xfrm>
        <a:graphic>
          <a:graphicData uri="http://schemas.openxmlformats.org/presentationml/2006/ole">
            <mc:AlternateContent xmlns:mc="http://schemas.openxmlformats.org/markup-compatibility/2006">
              <mc:Choice xmlns:v="urn:schemas-microsoft-com:vml" Requires="v">
                <p:oleObj spid="_x0000_s2059" name="Equation" r:id="rId39" imgW="2108160" imgH="444240" progId="Equation.3">
                  <p:embed/>
                </p:oleObj>
              </mc:Choice>
              <mc:Fallback>
                <p:oleObj name="Equation" r:id="rId39" imgW="2108160" imgH="444240" progId="Equation.3">
                  <p:embed/>
                  <p:pic>
                    <p:nvPicPr>
                      <p:cNvPr id="0" name=""/>
                      <p:cNvPicPr>
                        <a:picLocks noChangeAspect="1" noChangeArrowheads="1"/>
                      </p:cNvPicPr>
                      <p:nvPr/>
                    </p:nvPicPr>
                    <p:blipFill>
                      <a:blip r:embed="rId40"/>
                      <a:srcRect/>
                      <a:stretch>
                        <a:fillRect/>
                      </a:stretch>
                    </p:blipFill>
                    <p:spPr bwMode="auto">
                      <a:xfrm>
                        <a:off x="2405542" y="19264850"/>
                        <a:ext cx="3508801" cy="788004"/>
                      </a:xfrm>
                      <a:prstGeom prst="rect">
                        <a:avLst/>
                      </a:prstGeom>
                      <a:noFill/>
                      <a:extLst/>
                    </p:spPr>
                  </p:pic>
                </p:oleObj>
              </mc:Fallback>
            </mc:AlternateContent>
          </a:graphicData>
        </a:graphic>
      </p:graphicFrame>
      <p:sp>
        <p:nvSpPr>
          <p:cNvPr id="215" name="TextBox 214"/>
          <p:cNvSpPr txBox="1"/>
          <p:nvPr/>
        </p:nvSpPr>
        <p:spPr>
          <a:xfrm>
            <a:off x="612041" y="14951255"/>
            <a:ext cx="7059997" cy="4462760"/>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Each transcription factor has a differential equation that models its expression over time.</a:t>
            </a:r>
          </a:p>
          <a:p>
            <a:endParaRPr lang="en-US" sz="600" b="1" dirty="0" smtClean="0">
              <a:latin typeface="Arial"/>
              <a:cs typeface="Arial"/>
            </a:endParaRPr>
          </a:p>
          <a:p>
            <a:pPr marL="285750" indent="-285750">
              <a:buFont typeface="Arial"/>
              <a:buChar char="•"/>
            </a:pPr>
            <a:r>
              <a:rPr lang="en-US" sz="2000" b="1" dirty="0" smtClean="0">
                <a:latin typeface="Arial"/>
                <a:cs typeface="Arial"/>
              </a:rPr>
              <a:t>We use a sigmoidal production function where:</a:t>
            </a:r>
          </a:p>
          <a:p>
            <a:pPr marL="806450" lvl="1" indent="-280988">
              <a:buFont typeface="Arial"/>
              <a:buChar char="•"/>
            </a:pP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is mRNA production rate for gene </a:t>
            </a:r>
            <a:r>
              <a:rPr lang="en-US" sz="2000" i="1" dirty="0">
                <a:latin typeface="Times New Roman"/>
                <a:cs typeface="Times New Roman"/>
              </a:rPr>
              <a:t>i</a:t>
            </a:r>
            <a:endParaRPr lang="en-US" sz="2000" dirty="0" smtClean="0">
              <a:latin typeface="Times New Roman"/>
              <a:cs typeface="Times New Roman"/>
            </a:endParaRPr>
          </a:p>
          <a:p>
            <a:pPr marL="806450" lvl="1" indent="-280988">
              <a:buFont typeface="Arial"/>
              <a:buChar char="•"/>
            </a:pPr>
            <a:r>
              <a:rPr lang="en-US" sz="2000" i="1" dirty="0">
                <a:latin typeface="Times New Roman"/>
                <a:cs typeface="Times New Roman"/>
              </a:rPr>
              <a:t>d</a:t>
            </a:r>
            <a:r>
              <a:rPr lang="en-US" sz="2000" i="1" baseline="-25000" dirty="0" smtClean="0">
                <a:latin typeface="Times New Roman"/>
                <a:cs typeface="Times New Roman"/>
              </a:rPr>
              <a:t>i</a:t>
            </a:r>
            <a:r>
              <a:rPr lang="en-US" sz="2000" b="1" dirty="0" smtClean="0">
                <a:latin typeface="Arial"/>
                <a:cs typeface="Arial"/>
              </a:rPr>
              <a:t> is the mRNA degradation rate for gene </a:t>
            </a:r>
            <a:r>
              <a:rPr lang="en-US" sz="2000" i="1" dirty="0" err="1" smtClean="0">
                <a:latin typeface="Times New Roman"/>
                <a:cs typeface="Times New Roman"/>
              </a:rPr>
              <a:t>i</a:t>
            </a:r>
            <a:r>
              <a:rPr lang="en-US" sz="2000" i="1" dirty="0" smtClean="0">
                <a:latin typeface="Times New Roman"/>
                <a:cs typeface="Times New Roman"/>
              </a:rPr>
              <a:t> </a:t>
            </a:r>
          </a:p>
          <a:p>
            <a:pPr marL="806450" lvl="1" indent="-280988">
              <a:buFont typeface="Arial"/>
              <a:buChar char="•"/>
            </a:pPr>
            <a:r>
              <a:rPr lang="en-US" sz="2000" i="1" dirty="0" smtClean="0">
                <a:latin typeface="Times New Roman"/>
                <a:cs typeface="Times New Roman"/>
              </a:rPr>
              <a:t>w</a:t>
            </a:r>
            <a:r>
              <a:rPr lang="en-US" sz="2000" b="1" dirty="0" smtClean="0">
                <a:latin typeface="Arial"/>
                <a:cs typeface="Arial"/>
              </a:rPr>
              <a:t> is weight term, determining the level of activation or repression of </a:t>
            </a:r>
            <a:r>
              <a:rPr lang="en-US" sz="2000" i="1" dirty="0" smtClean="0">
                <a:latin typeface="Times New Roman"/>
                <a:cs typeface="Times New Roman"/>
              </a:rPr>
              <a:t>j</a:t>
            </a:r>
            <a:r>
              <a:rPr lang="en-US" sz="2000" b="1" dirty="0" smtClean="0">
                <a:latin typeface="Arial"/>
                <a:cs typeface="Arial"/>
              </a:rPr>
              <a:t> on </a:t>
            </a:r>
            <a:r>
              <a:rPr lang="en-US" sz="2000" i="1" dirty="0">
                <a:latin typeface="Times New Roman"/>
                <a:cs typeface="Times New Roman"/>
              </a:rPr>
              <a:t>i</a:t>
            </a:r>
            <a:endParaRPr lang="en-US" sz="2000" i="1" dirty="0" smtClean="0">
              <a:latin typeface="Times New Roman"/>
              <a:cs typeface="Times New Roman"/>
            </a:endParaRPr>
          </a:p>
          <a:p>
            <a:pPr marL="806450" lvl="1" indent="-280988">
              <a:buFont typeface="Arial"/>
              <a:buChar char="•"/>
            </a:pPr>
            <a:r>
              <a:rPr lang="en-US" sz="2000" i="1" dirty="0" smtClean="0">
                <a:latin typeface="Times New Roman"/>
                <a:cs typeface="Times New Roman"/>
              </a:rPr>
              <a:t>b</a:t>
            </a:r>
            <a:r>
              <a:rPr lang="en-US" sz="2000" b="1" dirty="0" smtClean="0">
                <a:latin typeface="Arial"/>
                <a:cs typeface="Arial"/>
              </a:rPr>
              <a:t> is a unique threshold for each gene</a:t>
            </a:r>
          </a:p>
          <a:p>
            <a:pPr marL="525462" lvl="1"/>
            <a:endParaRPr lang="en-US" sz="600" b="1" dirty="0" smtClean="0">
              <a:latin typeface="Arial"/>
              <a:cs typeface="Arial"/>
            </a:endParaRPr>
          </a:p>
          <a:p>
            <a:pPr marL="342900" indent="-342900">
              <a:buFont typeface="Arial" panose="020B0604020202020204" pitchFamily="34" charset="0"/>
              <a:buChar char="•"/>
            </a:pPr>
            <a:r>
              <a:rPr lang="en-US" sz="2000" b="1" dirty="0">
                <a:latin typeface="Arial"/>
                <a:cs typeface="Arial"/>
              </a:rPr>
              <a:t>Degradation rates for each gene were derived </a:t>
            </a:r>
            <a:r>
              <a:rPr lang="en-US" sz="2000" b="1" dirty="0" smtClean="0">
                <a:latin typeface="Arial"/>
                <a:cs typeface="Arial"/>
              </a:rPr>
              <a:t>from half </a:t>
            </a:r>
            <a:r>
              <a:rPr lang="en-US" sz="2000" b="1" dirty="0">
                <a:latin typeface="Arial"/>
                <a:cs typeface="Arial"/>
              </a:rPr>
              <a:t>lives reported by </a:t>
            </a:r>
            <a:r>
              <a:rPr lang="en-US" sz="2000" b="1" dirty="0" err="1">
                <a:latin typeface="Arial"/>
                <a:cs typeface="Arial"/>
              </a:rPr>
              <a:t>Neymotin</a:t>
            </a:r>
            <a:r>
              <a:rPr lang="en-US" sz="2000" b="1" dirty="0">
                <a:latin typeface="Arial"/>
                <a:cs typeface="Arial"/>
              </a:rPr>
              <a:t> et al. (2014</a:t>
            </a:r>
            <a:r>
              <a:rPr lang="en-US" sz="2000" b="1" dirty="0" smtClean="0">
                <a:latin typeface="Arial"/>
                <a:cs typeface="Arial"/>
              </a:rPr>
              <a:t>).</a:t>
            </a:r>
            <a:endParaRPr lang="en-US" sz="600" b="1" dirty="0" smtClean="0">
              <a:latin typeface="Arial"/>
              <a:cs typeface="Arial"/>
            </a:endParaRPr>
          </a:p>
          <a:p>
            <a:endParaRPr lang="en-US" sz="600" b="1" dirty="0" smtClean="0">
              <a:latin typeface="Arial"/>
              <a:cs typeface="Arial"/>
            </a:endParaRPr>
          </a:p>
          <a:p>
            <a:pPr marL="285750" indent="-285750">
              <a:buFont typeface="Arial"/>
              <a:buChar char="•"/>
            </a:pPr>
            <a:r>
              <a:rPr lang="en-US" sz="2000" b="1" dirty="0" smtClean="0">
                <a:latin typeface="Arial"/>
                <a:cs typeface="Arial"/>
              </a:rPr>
              <a:t>The </a:t>
            </a:r>
            <a:r>
              <a:rPr lang="en-US" sz="2000" b="1" dirty="0">
                <a:latin typeface="Arial"/>
                <a:cs typeface="Arial"/>
              </a:rPr>
              <a:t>production </a:t>
            </a:r>
            <a:r>
              <a:rPr lang="en-US" sz="2000" b="1" dirty="0" smtClean="0">
                <a:latin typeface="Arial"/>
                <a:cs typeface="Arial"/>
              </a:rPr>
              <a:t>rate (</a:t>
            </a: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weight (</a:t>
            </a:r>
            <a:r>
              <a:rPr lang="en-US" sz="2000" i="1" dirty="0" smtClean="0">
                <a:latin typeface="Times New Roman"/>
                <a:cs typeface="Times New Roman"/>
              </a:rPr>
              <a:t>w</a:t>
            </a:r>
            <a:r>
              <a:rPr lang="en-US" sz="2000" b="1" dirty="0" smtClean="0">
                <a:latin typeface="Arial"/>
                <a:cs typeface="Arial"/>
              </a:rPr>
              <a:t>), </a:t>
            </a:r>
            <a:r>
              <a:rPr lang="en-US" sz="2000" b="1" dirty="0">
                <a:latin typeface="Arial"/>
                <a:cs typeface="Arial"/>
              </a:rPr>
              <a:t>and threshold </a:t>
            </a:r>
            <a:r>
              <a:rPr lang="en-US" sz="2000" b="1" dirty="0" smtClean="0">
                <a:latin typeface="Arial"/>
                <a:cs typeface="Arial"/>
              </a:rPr>
              <a:t>(</a:t>
            </a:r>
            <a:r>
              <a:rPr lang="en-US" sz="2000" i="1" dirty="0" smtClean="0">
                <a:latin typeface="Times New Roman"/>
                <a:cs typeface="Times New Roman"/>
              </a:rPr>
              <a:t>b</a:t>
            </a:r>
            <a:r>
              <a:rPr lang="en-US" sz="2000" b="1" dirty="0" smtClean="0">
                <a:latin typeface="Arial"/>
                <a:cs typeface="Arial"/>
              </a:rPr>
              <a:t>) values </a:t>
            </a:r>
            <a:r>
              <a:rPr lang="en-US" sz="2000" b="1" dirty="0">
                <a:latin typeface="Arial"/>
                <a:cs typeface="Arial"/>
              </a:rPr>
              <a:t>were estimated from DNA microarray data using a penalized least squares </a:t>
            </a:r>
            <a:r>
              <a:rPr lang="en-US" sz="2000" b="1" dirty="0" smtClean="0">
                <a:latin typeface="Arial"/>
                <a:cs typeface="Arial"/>
              </a:rPr>
              <a:t>approach. </a:t>
            </a:r>
            <a:endParaRPr lang="en-US" sz="2000" b="1" dirty="0">
              <a:latin typeface="Arial"/>
              <a:cs typeface="Arial"/>
            </a:endParaRPr>
          </a:p>
        </p:txBody>
      </p:sp>
      <p:sp>
        <p:nvSpPr>
          <p:cNvPr id="216" name="TextBox 215"/>
          <p:cNvSpPr txBox="1"/>
          <p:nvPr/>
        </p:nvSpPr>
        <p:spPr>
          <a:xfrm>
            <a:off x="636104" y="13332237"/>
            <a:ext cx="12089295"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A Nonlinear Differential Equation Determined the Expression of </a:t>
            </a:r>
          </a:p>
          <a:p>
            <a:pPr algn="ctr"/>
            <a:r>
              <a:rPr lang="en-US" sz="2600" b="1" dirty="0" smtClean="0">
                <a:latin typeface="Arial" panose="020B0604020202020204" pitchFamily="34" charset="0"/>
                <a:cs typeface="Arial" panose="020B0604020202020204" pitchFamily="34" charset="0"/>
              </a:rPr>
              <a:t>Each Transcription Factor in the GRNs Over Time</a:t>
            </a:r>
          </a:p>
        </p:txBody>
      </p:sp>
      <p:sp>
        <p:nvSpPr>
          <p:cNvPr id="218" name="TextBox 217"/>
          <p:cNvSpPr txBox="1"/>
          <p:nvPr/>
        </p:nvSpPr>
        <p:spPr>
          <a:xfrm>
            <a:off x="636106" y="14269955"/>
            <a:ext cx="11833321" cy="707886"/>
          </a:xfrm>
          <a:prstGeom prst="rect">
            <a:avLst/>
          </a:prstGeom>
          <a:noFill/>
        </p:spPr>
        <p:txBody>
          <a:bodyPr wrap="square" rtlCol="0">
            <a:spAutoFit/>
          </a:bodyPr>
          <a:lstStyle/>
          <a:p>
            <a:pPr marL="285750" indent="-285750">
              <a:buFont typeface="Arial"/>
              <a:buChar char="•"/>
            </a:pPr>
            <a:r>
              <a:rPr lang="en-US" sz="2000" b="1" dirty="0" err="1" smtClean="0">
                <a:latin typeface="Arial"/>
                <a:cs typeface="Arial"/>
              </a:rPr>
              <a:t>GRNmap</a:t>
            </a:r>
            <a:r>
              <a:rPr lang="en-US" sz="2000" b="1" dirty="0" smtClean="0">
                <a:latin typeface="Arial"/>
                <a:cs typeface="Arial"/>
              </a:rPr>
              <a:t> (Gene </a:t>
            </a:r>
            <a:r>
              <a:rPr lang="en-US" sz="2000" b="1" dirty="0">
                <a:latin typeface="Arial"/>
                <a:cs typeface="Arial"/>
              </a:rPr>
              <a:t>R</a:t>
            </a:r>
            <a:r>
              <a:rPr lang="en-US" sz="2000" b="1" dirty="0" smtClean="0">
                <a:latin typeface="Arial"/>
                <a:cs typeface="Arial"/>
              </a:rPr>
              <a:t>egulatory </a:t>
            </a:r>
            <a:r>
              <a:rPr lang="en-US" sz="2000" b="1" dirty="0">
                <a:latin typeface="Arial"/>
                <a:cs typeface="Arial"/>
              </a:rPr>
              <a:t>N</a:t>
            </a:r>
            <a:r>
              <a:rPr lang="en-US" sz="2000" b="1" dirty="0" smtClean="0">
                <a:latin typeface="Arial"/>
                <a:cs typeface="Arial"/>
              </a:rPr>
              <a:t>etwork modeling and </a:t>
            </a:r>
            <a:r>
              <a:rPr lang="en-US" sz="2000" b="1" dirty="0">
                <a:latin typeface="Arial"/>
                <a:cs typeface="Arial"/>
              </a:rPr>
              <a:t>parameter estimation) </a:t>
            </a:r>
            <a:r>
              <a:rPr lang="en-US" sz="2000" b="1" dirty="0" smtClean="0">
                <a:latin typeface="Arial"/>
                <a:cs typeface="Arial"/>
              </a:rPr>
              <a:t>was used to model the dynamics of each GRN in response to cold shock (</a:t>
            </a:r>
            <a:r>
              <a:rPr lang="en-US" sz="2000" b="1" dirty="0" err="1" smtClean="0">
                <a:latin typeface="Arial"/>
                <a:cs typeface="Arial"/>
              </a:rPr>
              <a:t>Dahlquist</a:t>
            </a:r>
            <a:r>
              <a:rPr lang="en-US" sz="2000" b="1" dirty="0" smtClean="0">
                <a:latin typeface="Arial"/>
                <a:cs typeface="Arial"/>
              </a:rPr>
              <a:t> et al. 2015).</a:t>
            </a:r>
          </a:p>
        </p:txBody>
      </p:sp>
      <p:sp>
        <p:nvSpPr>
          <p:cNvPr id="220" name="TextBox 219"/>
          <p:cNvSpPr txBox="1"/>
          <p:nvPr/>
        </p:nvSpPr>
        <p:spPr>
          <a:xfrm>
            <a:off x="636104" y="20093761"/>
            <a:ext cx="12089295" cy="707886"/>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 represents the error between estimated values and microarray data values.</a:t>
            </a:r>
          </a:p>
          <a:p>
            <a:pPr marL="285750" indent="-285750">
              <a:buFont typeface="Arial"/>
              <a:buChar char="•"/>
            </a:pPr>
            <a:r>
              <a:rPr lang="el-GR" sz="2000" b="1" dirty="0" smtClean="0">
                <a:latin typeface="Arial" panose="020B0604020202020204" pitchFamily="34" charset="0"/>
                <a:cs typeface="Arial" panose="020B0604020202020204" pitchFamily="34" charset="0"/>
              </a:rPr>
              <a:t>θ</a:t>
            </a:r>
            <a:r>
              <a:rPr lang="en-US" sz="2000" b="1" dirty="0" smtClean="0">
                <a:latin typeface="Arial" panose="020B0604020202020204" pitchFamily="34" charset="0"/>
                <a:cs typeface="Arial" panose="020B0604020202020204" pitchFamily="34" charset="0"/>
              </a:rPr>
              <a:t> is </a:t>
            </a:r>
            <a:r>
              <a:rPr lang="en-US" sz="2000" b="1" dirty="0">
                <a:latin typeface="Arial" panose="020B0604020202020204" pitchFamily="34" charset="0"/>
                <a:cs typeface="Arial" panose="020B0604020202020204" pitchFamily="34" charset="0"/>
              </a:rPr>
              <a:t>the penalty term, which is the combined w, P, and b parameter </a:t>
            </a:r>
            <a:r>
              <a:rPr lang="en-US" sz="2000" b="1" dirty="0" smtClean="0">
                <a:latin typeface="Arial" panose="020B0604020202020204" pitchFamily="34" charset="0"/>
                <a:cs typeface="Arial" panose="020B0604020202020204" pitchFamily="34" charset="0"/>
              </a:rPr>
              <a:t>values.</a:t>
            </a:r>
            <a:endParaRPr lang="en-US" sz="2000" b="1" dirty="0">
              <a:latin typeface="Arial" panose="020B0604020202020204" pitchFamily="34" charset="0"/>
              <a:cs typeface="Arial" panose="020B0604020202020204" pitchFamily="34" charset="0"/>
            </a:endParaRPr>
          </a:p>
        </p:txBody>
      </p:sp>
      <p:grpSp>
        <p:nvGrpSpPr>
          <p:cNvPr id="221" name="Group 220"/>
          <p:cNvGrpSpPr/>
          <p:nvPr/>
        </p:nvGrpSpPr>
        <p:grpSpPr>
          <a:xfrm>
            <a:off x="7693304" y="15127248"/>
            <a:ext cx="4531257" cy="4564134"/>
            <a:chOff x="7504707" y="26415283"/>
            <a:chExt cx="4531257" cy="4564134"/>
          </a:xfrm>
        </p:grpSpPr>
        <p:graphicFrame>
          <p:nvGraphicFramePr>
            <p:cNvPr id="230" name="Object 229"/>
            <p:cNvGraphicFramePr>
              <a:graphicFrameLocks noChangeAspect="1"/>
            </p:cNvGraphicFramePr>
            <p:nvPr>
              <p:extLst>
                <p:ext uri="{D42A27DB-BD31-4B8C-83A1-F6EECF244321}">
                  <p14:modId xmlns:p14="http://schemas.microsoft.com/office/powerpoint/2010/main" val="852053550"/>
                </p:ext>
              </p:extLst>
            </p:nvPr>
          </p:nvGraphicFramePr>
          <p:xfrm>
            <a:off x="7504707" y="26415283"/>
            <a:ext cx="4531257" cy="1132815"/>
          </p:xfrm>
          <a:graphic>
            <a:graphicData uri="http://schemas.openxmlformats.org/presentationml/2006/ole">
              <mc:AlternateContent xmlns:mc="http://schemas.openxmlformats.org/markup-compatibility/2006">
                <mc:Choice xmlns:v="urn:schemas-microsoft-com:vml" Requires="v">
                  <p:oleObj spid="_x0000_s2060" name="Equation" r:id="rId41" imgW="2743200" imgH="685800" progId="Equation.3">
                    <p:embed/>
                  </p:oleObj>
                </mc:Choice>
                <mc:Fallback>
                  <p:oleObj name="Equation" r:id="rId41" imgW="2743200" imgH="68580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04707" y="26415283"/>
                          <a:ext cx="4531257" cy="1132815"/>
                        </a:xfrm>
                        <a:prstGeom prst="rect">
                          <a:avLst/>
                        </a:prstGeom>
                        <a:noFill/>
                        <a:ln>
                          <a:noFill/>
                        </a:ln>
                        <a:extLst/>
                      </p:spPr>
                    </p:pic>
                  </p:oleObj>
                </mc:Fallback>
              </mc:AlternateContent>
            </a:graphicData>
          </a:graphic>
        </p:graphicFrame>
        <p:grpSp>
          <p:nvGrpSpPr>
            <p:cNvPr id="249" name="Group 248"/>
            <p:cNvGrpSpPr/>
            <p:nvPr/>
          </p:nvGrpSpPr>
          <p:grpSpPr>
            <a:xfrm>
              <a:off x="7756389" y="27815571"/>
              <a:ext cx="4048690" cy="3163846"/>
              <a:chOff x="7586261" y="27921901"/>
              <a:chExt cx="4048690" cy="3163846"/>
            </a:xfrm>
          </p:grpSpPr>
          <p:grpSp>
            <p:nvGrpSpPr>
              <p:cNvPr id="250" name="Group 249"/>
              <p:cNvGrpSpPr/>
              <p:nvPr/>
            </p:nvGrpSpPr>
            <p:grpSpPr>
              <a:xfrm>
                <a:off x="7586261" y="27921901"/>
                <a:ext cx="4048690" cy="3163846"/>
                <a:chOff x="7490564" y="27921901"/>
                <a:chExt cx="4048690" cy="3163846"/>
              </a:xfrm>
            </p:grpSpPr>
            <p:pic>
              <p:nvPicPr>
                <p:cNvPr id="252" name="Picture 25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90564" y="27921901"/>
                  <a:ext cx="4048690" cy="1667108"/>
                </a:xfrm>
                <a:prstGeom prst="rect">
                  <a:avLst/>
                </a:prstGeom>
              </p:spPr>
            </p:pic>
            <p:pic>
              <p:nvPicPr>
                <p:cNvPr id="253" name="Picture 252"/>
                <p:cNvPicPr>
                  <a:picLocks noChangeAspect="1"/>
                </p:cNvPicPr>
                <p:nvPr/>
              </p:nvPicPr>
              <p:blipFill rotWithShape="1">
                <a:blip r:embed="rId44">
                  <a:extLst>
                    <a:ext uri="{28A0092B-C50C-407E-A947-70E740481C1C}">
                      <a14:useLocalDpi xmlns:a14="http://schemas.microsoft.com/office/drawing/2010/main" val="0"/>
                    </a:ext>
                  </a:extLst>
                </a:blip>
                <a:srcRect t="7669"/>
                <a:stretch/>
              </p:blipFill>
              <p:spPr>
                <a:xfrm>
                  <a:off x="7538532" y="29546477"/>
                  <a:ext cx="3867690" cy="1539270"/>
                </a:xfrm>
                <a:prstGeom prst="rect">
                  <a:avLst/>
                </a:prstGeom>
              </p:spPr>
            </p:pic>
          </p:grpSp>
          <p:sp>
            <p:nvSpPr>
              <p:cNvPr id="251" name="TextBox 250"/>
              <p:cNvSpPr txBox="1"/>
              <p:nvPr/>
            </p:nvSpPr>
            <p:spPr>
              <a:xfrm>
                <a:off x="10156691" y="28466343"/>
                <a:ext cx="1241417" cy="461665"/>
              </a:xfrm>
              <a:prstGeom prst="rect">
                <a:avLst/>
              </a:prstGeom>
              <a:noFill/>
            </p:spPr>
            <p:txBody>
              <a:bodyPr wrap="square" rtlCol="0">
                <a:spAutoFit/>
              </a:bodyPr>
              <a:lstStyle/>
              <a:p>
                <a:r>
                  <a:rPr lang="en-US" sz="1200" i="1" dirty="0" smtClean="0">
                    <a:latin typeface="Arial" panose="020B0604020202020204" pitchFamily="34" charset="0"/>
                    <a:cs typeface="Arial" panose="020B0604020202020204" pitchFamily="34" charset="0"/>
                  </a:rPr>
                  <a:t>b </a:t>
                </a:r>
                <a:r>
                  <a:rPr lang="en-US" sz="1200" dirty="0" smtClean="0">
                    <a:latin typeface="Arial" panose="020B0604020202020204" pitchFamily="34" charset="0"/>
                    <a:cs typeface="Arial" panose="020B0604020202020204" pitchFamily="34" charset="0"/>
                  </a:rPr>
                  <a:t>determines threshold</a:t>
                </a:r>
                <a:endParaRPr lang="en-US" sz="1200" i="1" dirty="0">
                  <a:latin typeface="Arial" panose="020B0604020202020204" pitchFamily="34" charset="0"/>
                  <a:cs typeface="Arial" panose="020B0604020202020204" pitchFamily="34" charset="0"/>
                </a:endParaRPr>
              </a:p>
            </p:txBody>
          </p:sp>
        </p:grpSp>
      </p:grpSp>
      <p:sp>
        <p:nvSpPr>
          <p:cNvPr id="303" name="TextBox 302"/>
          <p:cNvSpPr txBox="1"/>
          <p:nvPr/>
        </p:nvSpPr>
        <p:spPr>
          <a:xfrm>
            <a:off x="636104" y="12472366"/>
            <a:ext cx="12089296"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and edges were removed from each of six GRNs, db1-db6, in a stepwise fashion in order of least to most significant until fewer than 20 nodes were obtained.</a:t>
            </a:r>
          </a:p>
        </p:txBody>
      </p:sp>
      <p:sp>
        <p:nvSpPr>
          <p:cNvPr id="304" name="TextBox 303"/>
          <p:cNvSpPr txBox="1"/>
          <p:nvPr/>
        </p:nvSpPr>
        <p:spPr>
          <a:xfrm>
            <a:off x="636106" y="8040314"/>
            <a:ext cx="12089294" cy="892552"/>
          </a:xfrm>
          <a:prstGeom prst="rect">
            <a:avLst/>
          </a:prstGeom>
          <a:solidFill>
            <a:srgbClr val="D9D9D9"/>
          </a:solidFill>
        </p:spPr>
        <p:txBody>
          <a:bodyPr wrap="square" rtlCol="0">
            <a:spAutoFit/>
          </a:bodyPr>
          <a:lstStyle/>
          <a:p>
            <a:pPr algn="ctr"/>
            <a:r>
              <a:rPr lang="en-US" sz="2600" b="1" dirty="0">
                <a:latin typeface="Arial"/>
                <a:cs typeface="Arial"/>
              </a:rPr>
              <a:t>Microarray Data from Yeast Cold Shock Experiments</a:t>
            </a:r>
          </a:p>
          <a:p>
            <a:pPr algn="ctr"/>
            <a:r>
              <a:rPr lang="en-US" sz="2600" b="1" dirty="0">
                <a:latin typeface="Arial"/>
                <a:cs typeface="Arial"/>
              </a:rPr>
              <a:t>Was Used to Derive a Family of </a:t>
            </a:r>
            <a:r>
              <a:rPr lang="en-US" sz="2600" b="1" dirty="0" smtClean="0">
                <a:latin typeface="Arial"/>
                <a:cs typeface="Arial"/>
              </a:rPr>
              <a:t>Related Gene Regulatory Networks</a:t>
            </a:r>
            <a:endParaRPr lang="en-US" sz="2600" b="1" dirty="0">
              <a:latin typeface="Arial"/>
              <a:cs typeface="Arial"/>
            </a:endParaRPr>
          </a:p>
        </p:txBody>
      </p:sp>
      <p:sp>
        <p:nvSpPr>
          <p:cNvPr id="305" name="TextBox 304"/>
          <p:cNvSpPr txBox="1"/>
          <p:nvPr/>
        </p:nvSpPr>
        <p:spPr>
          <a:xfrm>
            <a:off x="4854077" y="9033556"/>
            <a:ext cx="7871321" cy="4093428"/>
          </a:xfrm>
          <a:prstGeom prst="rect">
            <a:avLst/>
          </a:prstGeom>
          <a:noFill/>
        </p:spPr>
        <p:txBody>
          <a:bodyPr wrap="square" rtlCol="0">
            <a:spAutoFit/>
          </a:bodyPr>
          <a:lstStyle/>
          <a:p>
            <a:pPr marL="342900" indent="-342900">
              <a:buFont typeface="Arial"/>
              <a:buChar char="•"/>
            </a:pPr>
            <a:r>
              <a:rPr lang="en-US" sz="2000" b="1" dirty="0">
                <a:latin typeface="Arial" panose="020B0604020202020204" pitchFamily="34" charset="0"/>
                <a:cs typeface="Arial" panose="020B0604020202020204" pitchFamily="34" charset="0"/>
              </a:rPr>
              <a:t>DNA microarray data from six strains was analyzed to show which genes exhibited significant changes in expression during cold shock. The criteria for significance was a </a:t>
            </a:r>
            <a:r>
              <a:rPr lang="en-US" sz="2000" b="1" dirty="0">
                <a:latin typeface="Arial"/>
                <a:cs typeface="Arial"/>
              </a:rPr>
              <a:t>Benjamini &amp; Hochberg-corrected </a:t>
            </a:r>
            <a:r>
              <a:rPr lang="en-US" sz="2000" b="1" dirty="0" smtClean="0">
                <a:latin typeface="Arial"/>
                <a:cs typeface="Arial"/>
              </a:rPr>
              <a:t>ANOVA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value &lt; 0.05</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pPr marL="342900" indent="-342900">
              <a:buFont typeface="Arial"/>
              <a:buChar char="•"/>
            </a:pPr>
            <a:endParaRPr lang="en-US" sz="2000" b="1" dirty="0">
              <a:latin typeface="Arial" panose="020B0604020202020204" pitchFamily="34" charset="0"/>
              <a:cs typeface="Arial" panose="020B0604020202020204" pitchFamily="34" charset="0"/>
            </a:endParaRPr>
          </a:p>
          <a:p>
            <a:endParaRPr lang="en-US" sz="2000" b="1" dirty="0" smtClean="0">
              <a:latin typeface="Arial"/>
              <a:cs typeface="Arial"/>
            </a:endParaRPr>
          </a:p>
        </p:txBody>
      </p:sp>
      <p:graphicFrame>
        <p:nvGraphicFramePr>
          <p:cNvPr id="306" name="Table 305"/>
          <p:cNvGraphicFramePr>
            <a:graphicFrameLocks noGrp="1"/>
          </p:cNvGraphicFramePr>
          <p:nvPr>
            <p:extLst>
              <p:ext uri="{D42A27DB-BD31-4B8C-83A1-F6EECF244321}">
                <p14:modId xmlns:p14="http://schemas.microsoft.com/office/powerpoint/2010/main" val="4063138977"/>
              </p:ext>
            </p:extLst>
          </p:nvPr>
        </p:nvGraphicFramePr>
        <p:xfrm>
          <a:off x="5697935" y="10478106"/>
          <a:ext cx="5942973" cy="889000"/>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07" name="Picture 306" descr="Microarray.jpg"/>
          <p:cNvPicPr>
            <a:picLocks noChangeAspect="1"/>
          </p:cNvPicPr>
          <p:nvPr/>
        </p:nvPicPr>
        <p:blipFill rotWithShape="1">
          <a:blip r:embed="rId45">
            <a:extLst>
              <a:ext uri="{28A0092B-C50C-407E-A947-70E740481C1C}">
                <a14:useLocalDpi xmlns:a14="http://schemas.microsoft.com/office/drawing/2010/main" val="0"/>
              </a:ext>
            </a:extLst>
          </a:blip>
          <a:srcRect t="4773"/>
          <a:stretch/>
        </p:blipFill>
        <p:spPr>
          <a:xfrm>
            <a:off x="755905" y="9058812"/>
            <a:ext cx="3951714" cy="3083231"/>
          </a:xfrm>
          <a:prstGeom prst="rect">
            <a:avLst/>
          </a:prstGeom>
        </p:spPr>
      </p:pic>
      <p:sp>
        <p:nvSpPr>
          <p:cNvPr id="308" name="TextBox 307"/>
          <p:cNvSpPr txBox="1"/>
          <p:nvPr/>
        </p:nvSpPr>
        <p:spPr>
          <a:xfrm>
            <a:off x="830649" y="12042748"/>
            <a:ext cx="3854322" cy="307777"/>
          </a:xfrm>
          <a:prstGeom prst="rect">
            <a:avLst/>
          </a:prstGeom>
          <a:noFill/>
        </p:spPr>
        <p:txBody>
          <a:bodyPr wrap="square" rtlCol="0">
            <a:spAutoFit/>
          </a:bodyPr>
          <a:lstStyle/>
          <a:p>
            <a:pPr algn="ctr"/>
            <a:r>
              <a:rPr lang="en-US" sz="1400" dirty="0" smtClean="0">
                <a:latin typeface="Arial"/>
                <a:cs typeface="Arial"/>
              </a:rPr>
              <a:t>Microarray at 60 minutes after cold shock</a:t>
            </a:r>
            <a:endParaRPr lang="en-US" sz="1400" dirty="0">
              <a:latin typeface="Arial"/>
              <a:cs typeface="Arial"/>
            </a:endParaRPr>
          </a:p>
        </p:txBody>
      </p:sp>
      <p:graphicFrame>
        <p:nvGraphicFramePr>
          <p:cNvPr id="21" name="Table 20"/>
          <p:cNvGraphicFramePr>
            <a:graphicFrameLocks noGrp="1"/>
          </p:cNvGraphicFramePr>
          <p:nvPr>
            <p:extLst>
              <p:ext uri="{D42A27DB-BD31-4B8C-83A1-F6EECF244321}">
                <p14:modId xmlns:p14="http://schemas.microsoft.com/office/powerpoint/2010/main" val="526298429"/>
              </p:ext>
            </p:extLst>
          </p:nvPr>
        </p:nvGraphicFramePr>
        <p:xfrm>
          <a:off x="775053" y="21870828"/>
          <a:ext cx="10782300" cy="8686800"/>
        </p:xfrm>
        <a:graphic>
          <a:graphicData uri="http://schemas.openxmlformats.org/drawingml/2006/table">
            <a:tbl>
              <a:tblPr/>
              <a:tblGrid>
                <a:gridCol w="1409700"/>
                <a:gridCol w="647700"/>
                <a:gridCol w="647700"/>
                <a:gridCol w="647700"/>
                <a:gridCol w="647700"/>
                <a:gridCol w="647700"/>
                <a:gridCol w="647700"/>
                <a:gridCol w="1600200"/>
                <a:gridCol w="647700"/>
                <a:gridCol w="647700"/>
                <a:gridCol w="647700"/>
                <a:gridCol w="647700"/>
                <a:gridCol w="647700"/>
                <a:gridCol w="647700"/>
              </a:tblGrid>
              <a:tr h="203200">
                <a:tc>
                  <a:txBody>
                    <a:bodyPr/>
                    <a:lstStyle/>
                    <a:p>
                      <a:pPr algn="ctr" fontAlgn="ctr"/>
                      <a:r>
                        <a:rPr lang="sk-SK" sz="1500" b="0" i="0" u="none" strike="noStrike" dirty="0">
                          <a:solidFill>
                            <a:srgbClr val="000000"/>
                          </a:solidFill>
                          <a:effectLst/>
                          <a:latin typeface="Arial"/>
                        </a:rPr>
                        <a:t> </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db1</a:t>
                      </a:r>
                    </a:p>
                  </a:txBody>
                  <a:tcPr marL="12700" marR="12700" marT="12700" marB="0" anchor="ctr">
                    <a:lnL>
                      <a:noFill/>
                    </a:lnL>
                    <a:lnR>
                      <a:noFill/>
                    </a:lnR>
                    <a:lnT>
                      <a:noFill/>
                    </a:lnT>
                    <a:lnB>
                      <a:noFill/>
                    </a:lnB>
                    <a:solidFill>
                      <a:srgbClr val="FFFFFF"/>
                    </a:solidFill>
                  </a:tcPr>
                </a:tc>
                <a:tc>
                  <a:txBody>
                    <a:bodyPr/>
                    <a:lstStyle/>
                    <a:p>
                      <a:pPr algn="ctr" fontAlgn="ctr"/>
                      <a:r>
                        <a:rPr lang="is-IS" sz="1500" b="1" i="0" u="none" strike="noStrike">
                          <a:solidFill>
                            <a:srgbClr val="000000"/>
                          </a:solidFill>
                          <a:effectLst/>
                          <a:latin typeface="Arial"/>
                        </a:rPr>
                        <a:t>db2</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db3</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db4</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db5</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db6</a:t>
                      </a:r>
                    </a:p>
                  </a:txBody>
                  <a:tcPr marL="12700" marR="12700" marT="12700" marB="0" anchor="ctr">
                    <a:lnL>
                      <a:noFill/>
                    </a:lnL>
                    <a:lnR>
                      <a:noFill/>
                    </a:lnR>
                    <a:lnT>
                      <a:noFill/>
                    </a:lnT>
                    <a:lnB>
                      <a:noFill/>
                    </a:lnB>
                    <a:solidFill>
                      <a:srgbClr val="FFFFFF"/>
                    </a:solidFill>
                  </a:tcPr>
                </a:tc>
                <a:tc>
                  <a:txBody>
                    <a:bodyPr/>
                    <a:lstStyle/>
                    <a:p>
                      <a:pPr algn="l" fontAlgn="b"/>
                      <a:r>
                        <a:rPr lang="sk-SK" sz="1100" b="0" i="0" u="none" strike="noStrike" dirty="0">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db1</a:t>
                      </a:r>
                    </a:p>
                  </a:txBody>
                  <a:tcPr marL="12700" marR="12700" marT="12700" marB="0" anchor="ctr">
                    <a:lnL>
                      <a:noFill/>
                    </a:lnL>
                    <a:lnR>
                      <a:noFill/>
                    </a:lnR>
                    <a:lnT>
                      <a:noFill/>
                    </a:lnT>
                    <a:lnB>
                      <a:noFill/>
                    </a:lnB>
                    <a:solidFill>
                      <a:srgbClr val="FFFFFF"/>
                    </a:solidFill>
                  </a:tcPr>
                </a:tc>
                <a:tc>
                  <a:txBody>
                    <a:bodyPr/>
                    <a:lstStyle/>
                    <a:p>
                      <a:pPr algn="ctr" fontAlgn="ctr"/>
                      <a:r>
                        <a:rPr lang="is-IS" sz="1500" b="1" i="0" u="none" strike="noStrike">
                          <a:solidFill>
                            <a:srgbClr val="000000"/>
                          </a:solidFill>
                          <a:effectLst/>
                          <a:latin typeface="Arial"/>
                        </a:rPr>
                        <a:t>db2</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db3</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db4</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db5</a:t>
                      </a:r>
                    </a:p>
                  </a:txBody>
                  <a:tcPr marL="12700" marR="12700" marT="12700" marB="0" anchor="ctr">
                    <a:lnL>
                      <a:noFill/>
                    </a:lnL>
                    <a:lnR>
                      <a:noFill/>
                    </a:lnR>
                    <a:lnT>
                      <a:noFill/>
                    </a:lnT>
                    <a:lnB>
                      <a:noFill/>
                    </a:lnB>
                    <a:solidFill>
                      <a:srgbClr val="FFFFFF"/>
                    </a:solidFill>
                  </a:tcPr>
                </a:tc>
                <a:tc>
                  <a:txBody>
                    <a:bodyPr/>
                    <a:lstStyle/>
                    <a:p>
                      <a:pPr algn="ctr" fontAlgn="ctr"/>
                      <a:r>
                        <a:rPr lang="en-US" sz="1500" b="1" i="0" u="none" strike="noStrike">
                          <a:solidFill>
                            <a:srgbClr val="000000"/>
                          </a:solidFill>
                          <a:effectLst/>
                          <a:latin typeface="Arial"/>
                        </a:rPr>
                        <a:t>db6</a:t>
                      </a:r>
                    </a:p>
                  </a:txBody>
                  <a:tcPr marL="12700" marR="12700" marT="12700" marB="0" anchor="ctr">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6A8A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MCM1-&gt;SWI4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8E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0C0E9"/>
                    </a:solidFill>
                  </a:tcPr>
                </a:tc>
              </a:tr>
              <a:tr h="203200">
                <a:tc>
                  <a:txBody>
                    <a:bodyPr/>
                    <a:lstStyle/>
                    <a:p>
                      <a:pPr algn="ctr" fontAlgn="ctr"/>
                      <a:r>
                        <a:rPr lang="en-US" sz="1500" b="0" i="0" u="none" strike="noStrike">
                          <a:solidFill>
                            <a:srgbClr val="000000"/>
                          </a:solidFill>
                          <a:effectLst/>
                          <a:latin typeface="Arial"/>
                        </a:rPr>
                        <a:t>ABF1-&gt;ASH1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EC5C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MCM1-&gt;SWI5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5DBD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dirty="0">
                          <a:solidFill>
                            <a:srgbClr val="000000"/>
                          </a:solidFill>
                          <a:effectLst/>
                          <a:latin typeface="Arial"/>
                        </a:rPr>
                        <a:t>ABF1-&gt;CST6</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AFA"/>
                    </a:solidFill>
                  </a:tcPr>
                </a:tc>
                <a:tc>
                  <a:txBody>
                    <a:bodyPr/>
                    <a:lstStyle/>
                    <a:p>
                      <a:pPr algn="ctr" fontAlgn="ctr"/>
                      <a:r>
                        <a:rPr lang="en-US" sz="1500" b="0" i="0" u="none" strike="noStrike">
                          <a:solidFill>
                            <a:srgbClr val="000000"/>
                          </a:solidFill>
                          <a:effectLst/>
                          <a:latin typeface="Arial"/>
                        </a:rPr>
                        <a:t>MCM1-&gt;YHP1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5A7A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ABF1-&gt;HMO1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F6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3D3F0"/>
                    </a:solidFill>
                  </a:tcPr>
                </a:tc>
                <a:tc>
                  <a:txBody>
                    <a:bodyPr/>
                    <a:lstStyle/>
                    <a:p>
                      <a:pPr algn="ctr" fontAlgn="ctr"/>
                      <a:r>
                        <a:rPr lang="en-US" sz="1500" b="0" i="0" u="none" strike="noStrike">
                          <a:solidFill>
                            <a:srgbClr val="000000"/>
                          </a:solidFill>
                          <a:effectLst/>
                          <a:latin typeface="Arial"/>
                        </a:rPr>
                        <a:t>MCM1-&gt;YOX1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5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ABF1-&gt;MGA2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1B1E4"/>
                    </a:solidFill>
                  </a:tcPr>
                </a:tc>
                <a:tc>
                  <a:txBody>
                    <a:bodyPr/>
                    <a:lstStyle/>
                    <a:p>
                      <a:pPr algn="ctr" fontAlgn="ctr"/>
                      <a:r>
                        <a:rPr lang="en-US" sz="1500" b="0" i="0" u="none" strike="noStrike">
                          <a:solidFill>
                            <a:srgbClr val="000000"/>
                          </a:solidFill>
                          <a:effectLst/>
                          <a:latin typeface="Arial"/>
                        </a:rPr>
                        <a:t>MSN2-&gt;AFT2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4000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ABF1-&gt;MSN4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A7F7F"/>
                    </a:solidFill>
                  </a:tcPr>
                </a:tc>
                <a:tc>
                  <a:txBody>
                    <a:bodyPr/>
                    <a:lstStyle/>
                    <a:p>
                      <a:pPr algn="ctr" fontAlgn="ctr"/>
                      <a:r>
                        <a:rPr lang="en-US" sz="1500" b="0" i="0" u="none" strike="noStrike">
                          <a:solidFill>
                            <a:srgbClr val="000000"/>
                          </a:solidFill>
                          <a:effectLst/>
                          <a:latin typeface="Arial"/>
                        </a:rPr>
                        <a:t>MSN2-&gt;ASF1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4F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CBDB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1D1E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A3A3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ABF1-&gt;SWI4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3737B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5050C3"/>
                    </a:solidFill>
                  </a:tcPr>
                </a:tc>
                <a:tc>
                  <a:txBody>
                    <a:bodyPr/>
                    <a:lstStyle/>
                    <a:p>
                      <a:pPr algn="ctr" fontAlgn="ctr"/>
                      <a:r>
                        <a:rPr lang="en-US" sz="1500" b="0" i="0" u="none" strike="noStrike">
                          <a:solidFill>
                            <a:srgbClr val="000000"/>
                          </a:solidFill>
                          <a:effectLst/>
                          <a:latin typeface="Arial"/>
                        </a:rPr>
                        <a:t>MSN2-&gt;CIN5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BC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7878D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6C6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4C4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1E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5B5BC7"/>
                    </a:solidFill>
                  </a:tcPr>
                </a:tc>
              </a:tr>
              <a:tr h="203200">
                <a:tc>
                  <a:txBody>
                    <a:bodyPr/>
                    <a:lstStyle/>
                    <a:p>
                      <a:pPr algn="ctr" fontAlgn="ctr"/>
                      <a:r>
                        <a:rPr lang="en-US" sz="1500" b="0" i="0" u="none" strike="noStrike">
                          <a:solidFill>
                            <a:srgbClr val="000000"/>
                          </a:solidFill>
                          <a:effectLst/>
                          <a:latin typeface="Arial"/>
                        </a:rPr>
                        <a:t>ACE2-&gt;ASH1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0B0E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8C8E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0949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ASH1-&gt;YHP1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060C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343B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97B7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6A7A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FCF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0F0FA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E1E1"/>
                    </a:solidFill>
                  </a:tcPr>
                </a:tc>
              </a:tr>
              <a:tr h="203200">
                <a:tc>
                  <a:txBody>
                    <a:bodyPr/>
                    <a:lstStyle/>
                    <a:p>
                      <a:pPr algn="ctr" fontAlgn="ctr"/>
                      <a:r>
                        <a:rPr lang="en-US" sz="1500" b="0" i="0" u="none" strike="noStrike">
                          <a:solidFill>
                            <a:srgbClr val="000000"/>
                          </a:solidFill>
                          <a:effectLst/>
                          <a:latin typeface="Arial"/>
                        </a:rPr>
                        <a:t>CIN5-&gt;ASF1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F6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MSN2-&gt;MSN4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B9BD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A1A1DF"/>
                    </a:solidFill>
                  </a:tcPr>
                </a:tc>
              </a:tr>
              <a:tr h="203200">
                <a:tc>
                  <a:txBody>
                    <a:bodyPr/>
                    <a:lstStyle/>
                    <a:p>
                      <a:pPr algn="ctr" fontAlgn="ctr"/>
                      <a:r>
                        <a:rPr lang="en-US" sz="1500" b="0" i="0" u="none" strike="noStrike">
                          <a:solidFill>
                            <a:srgbClr val="000000"/>
                          </a:solidFill>
                          <a:effectLst/>
                          <a:latin typeface="Arial"/>
                        </a:rPr>
                        <a:t>CIN5-&gt;CYC8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3E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C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7777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2F2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3B3E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C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5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B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ctr" fontAlgn="ctr"/>
                      <a:r>
                        <a:rPr lang="en-US" sz="1500" b="0" i="0" u="none" strike="noStrike">
                          <a:solidFill>
                            <a:srgbClr val="000000"/>
                          </a:solidFill>
                          <a:effectLst/>
                          <a:latin typeface="Arial"/>
                        </a:rPr>
                        <a:t>MSN2-&gt;SWI4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5C5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FCF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E8ED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9E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4E4"/>
                    </a:solidFill>
                  </a:tcPr>
                </a:tc>
              </a:tr>
              <a:tr h="203200">
                <a:tc>
                  <a:txBody>
                    <a:bodyPr/>
                    <a:lstStyle/>
                    <a:p>
                      <a:pPr algn="ctr" fontAlgn="ctr"/>
                      <a:r>
                        <a:rPr lang="en-US" sz="1500" b="0" i="0" u="none" strike="noStrike">
                          <a:solidFill>
                            <a:srgbClr val="000000"/>
                          </a:solidFill>
                          <a:effectLst/>
                          <a:latin typeface="Arial"/>
                        </a:rPr>
                        <a:t>CIN5-&gt;SFP1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F7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0F0FA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CIN5-&gt;STB5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2F2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F0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F0F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6E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6C6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646C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7ADA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B838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MSN2-&gt;YOX1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C8CD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D9DD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9C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7ABA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CIN5-&gt;YHP1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0F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8F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C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C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SFP1-&gt;SWI5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D9DD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595D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3232B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494DA"/>
                    </a:solidFill>
                  </a:tcPr>
                </a:tc>
                <a:tc>
                  <a:txBody>
                    <a:bodyPr/>
                    <a:lstStyle/>
                    <a:p>
                      <a:pPr algn="l" fontAlgn="b"/>
                      <a:endParaRPr lang="en-US" sz="11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GCN4-&gt;GLN3</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464CA"/>
                    </a:solidFill>
                  </a:tcPr>
                </a:tc>
                <a:tc>
                  <a:txBody>
                    <a:bodyPr/>
                    <a:lstStyle/>
                    <a:p>
                      <a:pPr algn="ctr" fontAlgn="ctr"/>
                      <a:r>
                        <a:rPr lang="en-US" sz="1500" b="0" i="0" u="none" strike="noStrike">
                          <a:solidFill>
                            <a:srgbClr val="000000"/>
                          </a:solidFill>
                          <a:effectLst/>
                          <a:latin typeface="Arial"/>
                        </a:rPr>
                        <a:t>STB5-&gt;HAP4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DCD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AB6B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GLN3-&gt;GCN4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ED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BB9B9"/>
                    </a:solidFill>
                  </a:tcPr>
                </a:tc>
                <a:tc>
                  <a:txBody>
                    <a:bodyPr/>
                    <a:lstStyle/>
                    <a:p>
                      <a:pPr algn="ctr" fontAlgn="ctr"/>
                      <a:r>
                        <a:rPr lang="en-US" sz="1500" b="0" i="0" u="none" strike="noStrike">
                          <a:solidFill>
                            <a:srgbClr val="000000"/>
                          </a:solidFill>
                          <a:effectLst/>
                          <a:latin typeface="Arial"/>
                        </a:rPr>
                        <a:t>STB5-&gt;SFP1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BCBE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9B9E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CBEB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GLN3-&gt;MGA2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FAFD"/>
                    </a:solidFill>
                  </a:tcPr>
                </a:tc>
                <a:tc>
                  <a:txBody>
                    <a:bodyPr/>
                    <a:lstStyle/>
                    <a:p>
                      <a:pPr algn="ctr" fontAlgn="ctr"/>
                      <a:r>
                        <a:rPr lang="en-US" sz="1500" b="0" i="0" u="none" strike="noStrike">
                          <a:solidFill>
                            <a:srgbClr val="000000"/>
                          </a:solidFill>
                          <a:effectLst/>
                          <a:latin typeface="Arial"/>
                        </a:rPr>
                        <a:t>SWI4-&gt;CYC8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FA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GRC2-&gt;MSN2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040B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2525B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DC0C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7757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484D5"/>
                    </a:solidFill>
                  </a:tcPr>
                </a:tc>
                <a:tc>
                  <a:txBody>
                    <a:bodyPr/>
                    <a:lstStyle/>
                    <a:p>
                      <a:pPr algn="ctr" fontAlgn="ctr"/>
                      <a:r>
                        <a:rPr lang="en-US" sz="1500" b="0" i="0" u="none" strike="noStrike">
                          <a:solidFill>
                            <a:srgbClr val="000000"/>
                          </a:solidFill>
                          <a:effectLst/>
                          <a:latin typeface="Arial"/>
                        </a:rPr>
                        <a:t>SWI4-&gt;HAP4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767C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6C6CC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7E7ED2"/>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8C8CD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DEDF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2E2EB7"/>
                    </a:solidFill>
                  </a:tcPr>
                </a:tc>
              </a:tr>
              <a:tr h="203200">
                <a:tc>
                  <a:txBody>
                    <a:bodyPr/>
                    <a:lstStyle/>
                    <a:p>
                      <a:pPr algn="ctr" fontAlgn="ctr"/>
                      <a:r>
                        <a:rPr lang="en-US" sz="1500" b="0" i="0" u="none" strike="noStrike">
                          <a:solidFill>
                            <a:srgbClr val="000000"/>
                          </a:solidFill>
                          <a:effectLst/>
                          <a:latin typeface="Arial"/>
                        </a:rPr>
                        <a:t>HAP4-&gt;GCN4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F1F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5F5"/>
                    </a:solidFill>
                  </a:tcPr>
                </a:tc>
                <a:tc>
                  <a:txBody>
                    <a:bodyPr/>
                    <a:lstStyle/>
                    <a:p>
                      <a:pPr algn="ctr" fontAlgn="ctr"/>
                      <a:r>
                        <a:rPr lang="en-US" sz="1500" b="0" i="0" u="none" strike="noStrike">
                          <a:solidFill>
                            <a:srgbClr val="000000"/>
                          </a:solidFill>
                          <a:effectLst/>
                          <a:latin typeface="Arial"/>
                        </a:rPr>
                        <a:t>SWI4-&gt;YHP1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9C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0000A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5F5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3B3BB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4B4BC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SWI4-&gt;YOX1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DC0C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D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DCD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A2A2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HMO1-&gt;CIN5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ED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1E1"/>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AE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EFE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5DCDC"/>
                    </a:solidFill>
                  </a:tcPr>
                </a:tc>
                <a:tc>
                  <a:txBody>
                    <a:bodyPr/>
                    <a:lstStyle/>
                    <a:p>
                      <a:pPr algn="ctr" fontAlgn="ctr"/>
                      <a:r>
                        <a:rPr lang="en-US" sz="1500" b="0" i="0" u="none" strike="noStrike">
                          <a:solidFill>
                            <a:srgbClr val="000000"/>
                          </a:solidFill>
                          <a:effectLst/>
                          <a:latin typeface="Arial"/>
                        </a:rPr>
                        <a:t>SWI5-&gt;ASH1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9595D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HMO1-&gt;CYC8</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BFBFE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SWI5-&gt;TEC1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5A4A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HMO1-&gt;GCN4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EF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9D9F2"/>
                    </a:solidFill>
                  </a:tcPr>
                </a:tc>
                <a:tc>
                  <a:txBody>
                    <a:bodyPr/>
                    <a:lstStyle/>
                    <a:p>
                      <a:pPr algn="ctr" fontAlgn="ctr"/>
                      <a:r>
                        <a:rPr lang="en-US" sz="1500" b="0" i="0" u="none" strike="noStrike">
                          <a:solidFill>
                            <a:srgbClr val="000000"/>
                          </a:solidFill>
                          <a:effectLst/>
                          <a:latin typeface="Arial"/>
                        </a:rPr>
                        <a:t>TEC1-&gt;CIN5</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CDCDE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4D9D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DDDF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3E3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BEFE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B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F0FA"/>
                    </a:solidFill>
                  </a:tcPr>
                </a:tc>
                <a:tc>
                  <a:txBody>
                    <a:bodyPr/>
                    <a:lstStyle/>
                    <a:p>
                      <a:pPr algn="ctr" fontAlgn="ctr"/>
                      <a:r>
                        <a:rPr lang="en-US" sz="1500" b="0" i="0" u="none" strike="noStrike">
                          <a:solidFill>
                            <a:srgbClr val="000000"/>
                          </a:solidFill>
                          <a:effectLst/>
                          <a:latin typeface="Arial"/>
                        </a:rPr>
                        <a:t>TEC1-&gt;HAP4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9E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HMO1-&gt;HMO1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5E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E0E0"/>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F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EDE"/>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8E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CEC"/>
                    </a:solidFill>
                  </a:tcPr>
                </a:tc>
                <a:tc>
                  <a:txBody>
                    <a:bodyPr/>
                    <a:lstStyle/>
                    <a:p>
                      <a:pPr algn="ctr" fontAlgn="ctr"/>
                      <a:r>
                        <a:rPr lang="en-US" sz="1500" b="0" i="0" u="none" strike="noStrike">
                          <a:solidFill>
                            <a:srgbClr val="000000"/>
                          </a:solidFill>
                          <a:effectLst/>
                          <a:latin typeface="Arial"/>
                        </a:rPr>
                        <a:t>TEC1-&gt;MSN2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4E4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HMO1-&gt;HSF1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ctr" fontAlgn="ctr"/>
                      <a:r>
                        <a:rPr lang="en-US" sz="1500" b="0" i="0" u="none" strike="noStrike">
                          <a:solidFill>
                            <a:srgbClr val="000000"/>
                          </a:solidFill>
                          <a:effectLst/>
                          <a:latin typeface="Arial"/>
                        </a:rPr>
                        <a:t>TEC1-&gt;SFP1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HMO1-&gt;MCM1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8787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D05E5E"/>
                    </a:solidFill>
                  </a:tcPr>
                </a:tc>
                <a:tc>
                  <a:txBody>
                    <a:bodyPr/>
                    <a:lstStyle/>
                    <a:p>
                      <a:pPr algn="ctr" fontAlgn="ctr"/>
                      <a:r>
                        <a:rPr lang="en-US" sz="1500" b="0" i="0" u="none" strike="noStrike">
                          <a:solidFill>
                            <a:srgbClr val="000000"/>
                          </a:solidFill>
                          <a:effectLst/>
                          <a:latin typeface="Arial"/>
                        </a:rPr>
                        <a:t>TEC1-&gt;YHP1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F7F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HMO1-&gt;MSN2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AEA"/>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6F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4F4"/>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7F7"/>
                    </a:solidFill>
                  </a:tcPr>
                </a:tc>
                <a:tc>
                  <a:txBody>
                    <a:bodyPr/>
                    <a:lstStyle/>
                    <a:p>
                      <a:pPr algn="ctr" fontAlgn="ctr"/>
                      <a:r>
                        <a:rPr lang="en-US" sz="1500" b="0" i="0" u="none" strike="noStrike">
                          <a:solidFill>
                            <a:srgbClr val="000000"/>
                          </a:solidFill>
                          <a:effectLst/>
                          <a:latin typeface="Arial"/>
                        </a:rPr>
                        <a:t>YHP1-&gt;ASF1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EEEF9"/>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HMO1-&gt;MSN4</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5E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2E2"/>
                    </a:solidFill>
                  </a:tcPr>
                </a:tc>
                <a:tc>
                  <a:txBody>
                    <a:bodyPr/>
                    <a:lstStyle/>
                    <a:p>
                      <a:pPr algn="ctr" fontAlgn="ctr"/>
                      <a:r>
                        <a:rPr lang="en-US" sz="1500" b="0" i="0" u="none" strike="noStrike">
                          <a:solidFill>
                            <a:srgbClr val="000000"/>
                          </a:solidFill>
                          <a:effectLst/>
                          <a:latin typeface="Arial"/>
                        </a:rPr>
                        <a:t>YHP1-&gt;GLN3</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FC8C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6E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CBDB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19696"/>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E9B2B2"/>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HMO1-&gt;TEC1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9EBE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YHP1-&gt;RDS3</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7E2E2"/>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1CFC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203200">
                <a:tc>
                  <a:txBody>
                    <a:bodyPr/>
                    <a:lstStyle/>
                    <a:p>
                      <a:pPr algn="ctr" fontAlgn="ctr"/>
                      <a:r>
                        <a:rPr lang="en-US" sz="1500" b="0" i="0" u="none" strike="noStrike">
                          <a:solidFill>
                            <a:srgbClr val="000000"/>
                          </a:solidFill>
                          <a:effectLst/>
                          <a:latin typeface="Arial"/>
                        </a:rPr>
                        <a:t>HMO1-&gt;YOX1</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DF5F5"/>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8E7E7"/>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AECEC"/>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EFBF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DFD"/>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ctr" fontAlgn="ctr"/>
                      <a:r>
                        <a:rPr lang="en-US" sz="1500" b="0" i="0" u="none" strike="noStrike">
                          <a:solidFill>
                            <a:srgbClr val="000000"/>
                          </a:solidFill>
                          <a:effectLst/>
                          <a:latin typeface="Arial"/>
                        </a:rPr>
                        <a:t>ZAP1-&gt;ACE2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0CBCB"/>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DFD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4D8D8"/>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6E0E0"/>
                    </a:solidFill>
                  </a:tcPr>
                </a:tc>
              </a:tr>
              <a:tr h="203200">
                <a:tc>
                  <a:txBody>
                    <a:bodyPr/>
                    <a:lstStyle/>
                    <a:p>
                      <a:pPr algn="ctr" fontAlgn="ctr"/>
                      <a:r>
                        <a:rPr lang="en-US" sz="1500" b="0" i="0" u="none" strike="noStrike">
                          <a:solidFill>
                            <a:srgbClr val="000000"/>
                          </a:solidFill>
                          <a:effectLst/>
                          <a:latin typeface="Arial"/>
                        </a:rPr>
                        <a:t>MCM1-&gt;ACE2</a:t>
                      </a:r>
                    </a:p>
                  </a:txBody>
                  <a:tcPr marL="12700" marR="12700" marT="12700" marB="0" anchor="ctr">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3F3"/>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l" fontAlgn="b"/>
                      <a:endParaRPr lang="en-US" sz="1100" b="0" i="0" u="none" strike="noStrike">
                        <a:solidFill>
                          <a:srgbClr val="000000"/>
                        </a:solidFill>
                        <a:effectLst/>
                        <a:latin typeface="Calibri"/>
                      </a:endParaRPr>
                    </a:p>
                  </a:txBody>
                  <a:tcPr marL="12700" marR="12700" marT="12700" marB="0" anchor="b">
                    <a:lnL>
                      <a:noFill/>
                    </a:lnL>
                    <a:lnR>
                      <a:noFill/>
                    </a:lnR>
                    <a:lnT>
                      <a:noFill/>
                    </a:lnT>
                    <a:lnB>
                      <a:noFill/>
                    </a:lnB>
                    <a:solidFill>
                      <a:srgbClr val="FCF3F3"/>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a:solidFill>
                            <a:srgbClr val="000000"/>
                          </a:solidFill>
                          <a:effectLst/>
                          <a:latin typeface="Calibri"/>
                        </a:rPr>
                        <a:t> </a:t>
                      </a:r>
                    </a:p>
                  </a:txBody>
                  <a:tcPr marL="12700" marR="12700" marT="12700" marB="0" anchor="b">
                    <a:lnL>
                      <a:noFill/>
                    </a:lnL>
                    <a:lnR>
                      <a:noFill/>
                    </a:lnR>
                    <a:lnT>
                      <a:noFill/>
                    </a:lnT>
                    <a:lnB>
                      <a:noFill/>
                    </a:lnB>
                    <a:solidFill>
                      <a:srgbClr val="FFFFFF"/>
                    </a:solidFill>
                  </a:tcPr>
                </a:tc>
                <a:tc>
                  <a:txBody>
                    <a:bodyPr/>
                    <a:lstStyle/>
                    <a:p>
                      <a:pPr algn="l" fontAlgn="b"/>
                      <a:r>
                        <a:rPr lang="sk-SK" sz="1100" b="0" i="0" u="none" strike="noStrike" dirty="0">
                          <a:solidFill>
                            <a:srgbClr val="000000"/>
                          </a:solidFill>
                          <a:effectLst/>
                          <a:latin typeface="Calibri"/>
                        </a:rPr>
                        <a:t> </a:t>
                      </a:r>
                    </a:p>
                  </a:txBody>
                  <a:tcPr marL="12700" marR="12700" marT="12700" marB="0" anchor="b">
                    <a:lnL>
                      <a:noFill/>
                    </a:lnL>
                    <a:lnR>
                      <a:noFill/>
                    </a:lnR>
                    <a:lnT>
                      <a:noFill/>
                    </a:lnT>
                    <a:lnB>
                      <a:noFill/>
                    </a:lnB>
                    <a:solidFill>
                      <a:srgbClr val="FFFFFF"/>
                    </a:solidFill>
                  </a:tcPr>
                </a:tc>
              </a:tr>
            </a:tbl>
          </a:graphicData>
        </a:graphic>
      </p:graphicFrame>
      <p:sp>
        <p:nvSpPr>
          <p:cNvPr id="24" name="TextBox 23"/>
          <p:cNvSpPr txBox="1"/>
          <p:nvPr/>
        </p:nvSpPr>
        <p:spPr>
          <a:xfrm>
            <a:off x="575669" y="2583491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75669" y="2751856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82095" y="28487726"/>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05594" y="2946509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7980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a:t>
            </a:r>
          </a:p>
          <a:p>
            <a:pPr algn="ctr"/>
            <a:r>
              <a:rPr lang="en-US" sz="2600" b="1" dirty="0" smtClean="0">
                <a:latin typeface="Arial" panose="020B0604020202020204" pitchFamily="34" charset="0"/>
                <a:cs typeface="Arial" panose="020B0604020202020204" pitchFamily="34" charset="0"/>
              </a:rPr>
              <a:t>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12787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99781"/>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520576"/>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793825"/>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704923"/>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42" t="38440" r="2917" b="21317"/>
          <a:stretch/>
        </p:blipFill>
        <p:spPr>
          <a:xfrm>
            <a:off x="767853" y="5995146"/>
            <a:ext cx="3917118" cy="1452621"/>
          </a:xfrm>
          <a:prstGeom prst="rect">
            <a:avLst/>
          </a:prstGeom>
          <a:noFill/>
        </p:spPr>
      </p:pic>
      <p:sp>
        <p:nvSpPr>
          <p:cNvPr id="43" name="TextBox 42"/>
          <p:cNvSpPr txBox="1"/>
          <p:nvPr/>
        </p:nvSpPr>
        <p:spPr>
          <a:xfrm>
            <a:off x="4854077" y="5709545"/>
            <a:ext cx="7871323" cy="2246769"/>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p:txBody>
      </p:sp>
      <p:sp>
        <p:nvSpPr>
          <p:cNvPr id="88" name="TextBox 87"/>
          <p:cNvSpPr txBox="1"/>
          <p:nvPr/>
        </p:nvSpPr>
        <p:spPr>
          <a:xfrm>
            <a:off x="636106" y="20947641"/>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88207"/>
            <a:ext cx="30199486" cy="553998"/>
          </a:xfrm>
          <a:prstGeom prst="rect">
            <a:avLst/>
          </a:prstGeom>
          <a:solidFill>
            <a:schemeClr val="bg1">
              <a:lumMod val="85000"/>
            </a:schemeClr>
          </a:solidFill>
        </p:spPr>
        <p:txBody>
          <a:bodyPr wrap="square" rtlCol="0">
            <a:spAutoFit/>
          </a:bodyPr>
          <a:lstStyle/>
          <a:p>
            <a:pPr algn="ctr"/>
            <a:r>
              <a:rPr lang="en-US" sz="3000" b="1" dirty="0">
                <a:latin typeface="Arial"/>
                <a:cs typeface="Arial"/>
              </a:rPr>
              <a:t>Changes in the Expression of Cin5, Hmo1, and Yhp1 Were Modeled Well</a:t>
            </a:r>
            <a:r>
              <a:rPr lang="en-US" sz="3000" b="1">
                <a:latin typeface="Arial"/>
                <a:cs typeface="Arial"/>
              </a:rPr>
              <a:t>; </a:t>
            </a:r>
            <a:r>
              <a:rPr lang="en-US" sz="3000" b="1">
                <a:latin typeface="Arial"/>
                <a:cs typeface="Arial"/>
              </a:rPr>
              <a:t>T</a:t>
            </a:r>
            <a:r>
              <a:rPr lang="en-US" sz="3000" b="1" smtClean="0">
                <a:latin typeface="Arial"/>
                <a:cs typeface="Arial"/>
              </a:rPr>
              <a:t>hese </a:t>
            </a:r>
            <a:r>
              <a:rPr lang="en-US" sz="3000" b="1" dirty="0">
                <a:latin typeface="Arial"/>
                <a:cs typeface="Arial"/>
              </a:rPr>
              <a:t>Transcription Factors Form a Regulatory Chain</a:t>
            </a:r>
          </a:p>
        </p:txBody>
      </p:sp>
      <p:pic>
        <p:nvPicPr>
          <p:cNvPr id="14" name="Picture 13" descr="Screen Shot 2016-03-15 at 7.16.16 PM.png"/>
          <p:cNvPicPr>
            <a:picLocks noChangeAspect="1"/>
          </p:cNvPicPr>
          <p:nvPr/>
        </p:nvPicPr>
        <p:blipFill rotWithShape="1">
          <a:blip r:embed="rId4">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201888"/>
            <a:ext cx="11932922" cy="5940088"/>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a:t>
            </a:r>
            <a:r>
              <a:rPr lang="en-US" sz="2000" b="1" dirty="0" smtClean="0">
                <a:latin typeface="arial" panose="020B0604020202020204" pitchFamily="34" charset="0"/>
              </a:rPr>
              <a:t>chain involving </a:t>
            </a:r>
            <a:r>
              <a:rPr lang="en-US" sz="2000" b="1" dirty="0">
                <a:latin typeface="arial" panose="020B0604020202020204" pitchFamily="34" charset="0"/>
              </a:rPr>
              <a:t>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a:t>
            </a: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5">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7">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8">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2764885509"/>
              </p:ext>
            </p:extLst>
          </p:nvPr>
        </p:nvGraphicFramePr>
        <p:xfrm>
          <a:off x="39008588" y="13860698"/>
          <a:ext cx="3721198" cy="2158104"/>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96" name="TextBox 195"/>
          <p:cNvSpPr txBox="1"/>
          <p:nvPr/>
        </p:nvSpPr>
        <p:spPr>
          <a:xfrm>
            <a:off x="31456664" y="30144597"/>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381131426"/>
              </p:ext>
            </p:extLst>
          </p:nvPr>
        </p:nvGraphicFramePr>
        <p:xfrm>
          <a:off x="39008588" y="10222374"/>
          <a:ext cx="3721198" cy="2111368"/>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9">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0">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2972288034"/>
              </p:ext>
            </p:extLst>
          </p:nvPr>
        </p:nvGraphicFramePr>
        <p:xfrm>
          <a:off x="792503" y="21850872"/>
          <a:ext cx="10837338" cy="8805228"/>
        </p:xfrm>
        <a:graphic>
          <a:graphicData uri="http://schemas.openxmlformats.org/drawingml/2006/table">
            <a:tbl>
              <a:tblPr/>
              <a:tblGrid>
                <a:gridCol w="1432923"/>
                <a:gridCol w="651240"/>
                <a:gridCol w="651240"/>
                <a:gridCol w="651240"/>
                <a:gridCol w="651240"/>
                <a:gridCol w="651240"/>
                <a:gridCol w="651240"/>
                <a:gridCol w="1589535"/>
                <a:gridCol w="651240"/>
                <a:gridCol w="651240"/>
                <a:gridCol w="651240"/>
                <a:gridCol w="651240"/>
                <a:gridCol w="651240"/>
                <a:gridCol w="651240"/>
              </a:tblGrid>
              <a:tr h="132036">
                <a:tc>
                  <a:txBody>
                    <a:bodyPr/>
                    <a:lstStyle/>
                    <a:p>
                      <a:pPr algn="ctr" fontAlgn="ctr"/>
                      <a:endParaRPr lang="en-US" sz="1500" b="1"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db6</a:t>
                      </a:r>
                    </a:p>
                  </a:txBody>
                  <a:tcPr marL="7403" marR="7403" marT="7403" marB="0" anchor="ctr">
                    <a:lnL>
                      <a:noFill/>
                    </a:lnL>
                    <a:lnR>
                      <a:noFill/>
                    </a:lnR>
                    <a:lnT>
                      <a:noFill/>
                    </a:lnT>
                    <a:lnB>
                      <a:noFill/>
                    </a:lnB>
                  </a:tcPr>
                </a:tc>
                <a:tc>
                  <a:txBody>
                    <a:bodyPr/>
                    <a:lstStyle/>
                    <a:p>
                      <a:pPr algn="ctr" fontAlgn="ctr"/>
                      <a:endParaRPr lang="en-US" sz="1500" b="0"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500" b="1" i="0" u="none" strike="noStrike" dirty="0">
                          <a:solidFill>
                            <a:srgbClr val="000000"/>
                          </a:solidFill>
                          <a:effectLst/>
                          <a:latin typeface="Arial"/>
                        </a:rPr>
                        <a:t>db6</a:t>
                      </a:r>
                    </a:p>
                  </a:txBody>
                  <a:tcPr marL="7403" marR="7403" marT="7403" marB="0" anchor="ctr">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E6A8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MCM1-&gt;SWI4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DAD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7B7E6"/>
                    </a:solidFill>
                  </a:tcPr>
                </a:tc>
              </a:tr>
              <a:tr h="244835">
                <a:tc>
                  <a:txBody>
                    <a:bodyPr/>
                    <a:lstStyle/>
                    <a:p>
                      <a:pPr algn="ctr" fontAlgn="ctr"/>
                      <a:r>
                        <a:rPr lang="en-US" sz="1500" b="0" i="0" u="none" strike="noStrike" dirty="0">
                          <a:solidFill>
                            <a:srgbClr val="000000"/>
                          </a:solidFill>
                          <a:effectLst/>
                          <a:latin typeface="Arial"/>
                        </a:rPr>
                        <a:t>ABF1-&gt;ASH1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MCM1-&gt;SWI5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4C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ABF1-&gt;CST6</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7F7"/>
                    </a:solidFill>
                  </a:tcPr>
                </a:tc>
                <a:tc>
                  <a:txBody>
                    <a:bodyPr/>
                    <a:lstStyle/>
                    <a:p>
                      <a:pPr algn="ctr" fontAlgn="ctr"/>
                      <a:r>
                        <a:rPr lang="en-US" sz="1500" b="0" i="0" u="none" strike="noStrike" dirty="0">
                          <a:solidFill>
                            <a:srgbClr val="000000"/>
                          </a:solidFill>
                          <a:effectLst/>
                          <a:latin typeface="Arial"/>
                        </a:rPr>
                        <a:t>MCM1-&gt;YHP1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5707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ABF1-&gt;HMO1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ctr" fontAlgn="ctr"/>
                      <a:r>
                        <a:rPr lang="en-US" sz="1500" b="0" i="0" u="none" strike="noStrike" dirty="0">
                          <a:solidFill>
                            <a:srgbClr val="000000"/>
                          </a:solidFill>
                          <a:effectLst/>
                          <a:latin typeface="Arial"/>
                        </a:rPr>
                        <a:t>MCM1-&gt;YOX1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ABF1-&gt;MGA2</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6A6E0"/>
                    </a:solidFill>
                  </a:tcPr>
                </a:tc>
                <a:tc>
                  <a:txBody>
                    <a:bodyPr/>
                    <a:lstStyle/>
                    <a:p>
                      <a:pPr algn="ctr" fontAlgn="ctr"/>
                      <a:r>
                        <a:rPr lang="en-US" sz="1500" b="0" i="0" u="none" strike="noStrike" dirty="0">
                          <a:solidFill>
                            <a:srgbClr val="000000"/>
                          </a:solidFill>
                          <a:effectLst/>
                          <a:latin typeface="Arial"/>
                        </a:rPr>
                        <a:t>MSN2-&gt;AFT2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4000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ctr" fontAlgn="ctr"/>
                      <a:r>
                        <a:rPr lang="en-US" sz="1500" b="0" i="0" u="none" strike="noStrike" dirty="0">
                          <a:solidFill>
                            <a:srgbClr val="000000"/>
                          </a:solidFill>
                          <a:effectLst/>
                          <a:latin typeface="Arial"/>
                        </a:rPr>
                        <a:t>MSN2-&gt;ASF1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CBDB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ABF1-&gt;SWI4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E6EC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3838BB"/>
                    </a:solidFill>
                  </a:tcPr>
                </a:tc>
                <a:tc>
                  <a:txBody>
                    <a:bodyPr/>
                    <a:lstStyle/>
                    <a:p>
                      <a:pPr algn="ctr" fontAlgn="ctr"/>
                      <a:r>
                        <a:rPr lang="en-US" sz="1500" b="0" i="0" u="none" strike="noStrike" dirty="0">
                          <a:solidFill>
                            <a:srgbClr val="000000"/>
                          </a:solidFill>
                          <a:effectLst/>
                          <a:latin typeface="Arial"/>
                        </a:rPr>
                        <a:t>MSN2-&gt;CIN5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7878D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CBCE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0C0E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D3D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444BF"/>
                    </a:solidFill>
                  </a:tcPr>
                </a:tc>
              </a:tr>
              <a:tr h="244835">
                <a:tc>
                  <a:txBody>
                    <a:bodyPr/>
                    <a:lstStyle/>
                    <a:p>
                      <a:pPr algn="ctr" fontAlgn="ctr"/>
                      <a:r>
                        <a:rPr lang="en-US" sz="1500" b="0" i="0" u="none" strike="noStrike" dirty="0">
                          <a:solidFill>
                            <a:srgbClr val="000000"/>
                          </a:solidFill>
                          <a:effectLst/>
                          <a:latin typeface="Arial"/>
                        </a:rPr>
                        <a:t>ACE2-&gt;ASH1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C4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1626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ASH1-&gt;YHP1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777D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494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6717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r>
              <a:tr h="244835">
                <a:tc>
                  <a:txBody>
                    <a:bodyPr/>
                    <a:lstStyle/>
                    <a:p>
                      <a:pPr algn="ctr" fontAlgn="ctr"/>
                      <a:r>
                        <a:rPr lang="en-US" sz="1500" b="0" i="0" u="none" strike="noStrike" dirty="0">
                          <a:solidFill>
                            <a:srgbClr val="000000"/>
                          </a:solidFill>
                          <a:effectLst/>
                          <a:latin typeface="Arial"/>
                        </a:rPr>
                        <a:t>CIN5-&gt;ASF1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r>
              <a:tr h="244835">
                <a:tc>
                  <a:txBody>
                    <a:bodyPr/>
                    <a:lstStyle/>
                    <a:p>
                      <a:pPr algn="ctr" fontAlgn="ctr"/>
                      <a:r>
                        <a:rPr lang="en-US" sz="1500" b="0" i="0" u="none" strike="noStrike" dirty="0">
                          <a:solidFill>
                            <a:srgbClr val="000000"/>
                          </a:solidFill>
                          <a:effectLst/>
                          <a:latin typeface="Arial"/>
                        </a:rPr>
                        <a:t>CIN5-&gt;CYC8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3D5D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a:solidFill>
                            <a:srgbClr val="000000"/>
                          </a:solidFill>
                          <a:effectLst/>
                          <a:latin typeface="Arial"/>
                        </a:rPr>
                        <a:t>MSN2-&gt;SFP1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C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F232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F1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EAEE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6F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B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2F2"/>
                    </a:solidFill>
                  </a:tcPr>
                </a:tc>
                <a:tc>
                  <a:txBody>
                    <a:bodyPr/>
                    <a:lstStyle/>
                    <a:p>
                      <a:pPr algn="ctr" fontAlgn="ctr"/>
                      <a:r>
                        <a:rPr lang="en-US" sz="1500" b="0" i="0" u="none" strike="noStrike" dirty="0">
                          <a:solidFill>
                            <a:srgbClr val="000000"/>
                          </a:solidFill>
                          <a:effectLst/>
                          <a:latin typeface="Arial"/>
                        </a:rPr>
                        <a:t>MSN2-&gt;SWI4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5D5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FCF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B7BD2"/>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4E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3D3"/>
                    </a:solidFill>
                  </a:tcPr>
                </a:tc>
              </a:tr>
              <a:tr h="244835">
                <a:tc>
                  <a:txBody>
                    <a:bodyPr/>
                    <a:lstStyle/>
                    <a:p>
                      <a:pPr algn="ctr" fontAlgn="ctr"/>
                      <a:r>
                        <a:rPr lang="en-US" sz="1500" b="0" i="0" u="none" strike="noStrike" dirty="0">
                          <a:solidFill>
                            <a:srgbClr val="000000"/>
                          </a:solidFill>
                          <a:effectLst/>
                          <a:latin typeface="Arial"/>
                        </a:rPr>
                        <a:t>CIN5-&gt;SFP1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FF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CIN5-&gt;STB5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F2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EF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2727B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C858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484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CIN5-&gt;TEC1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MSN2-&gt;YOX1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8B0B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B848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CIN5-&gt;YHP1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5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8F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SFP1-&gt;SWI5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383D4"/>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2424B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8D8DD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GCN4-&gt;GLN3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E4EC2"/>
                    </a:solidFill>
                  </a:tcPr>
                </a:tc>
                <a:tc>
                  <a:txBody>
                    <a:bodyPr/>
                    <a:lstStyle/>
                    <a:p>
                      <a:pPr algn="ctr" fontAlgn="ctr"/>
                      <a:r>
                        <a:rPr lang="en-US" sz="1500" b="0" i="0" u="none" strike="noStrike" dirty="0">
                          <a:solidFill>
                            <a:srgbClr val="000000"/>
                          </a:solidFill>
                          <a:effectLst/>
                          <a:latin typeface="Arial"/>
                        </a:rPr>
                        <a:t>STB5-&gt;HAP4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8E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GLN3-&gt;GCN4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F9191"/>
                    </a:solidFill>
                  </a:tcPr>
                </a:tc>
                <a:tc>
                  <a:txBody>
                    <a:bodyPr/>
                    <a:lstStyle/>
                    <a:p>
                      <a:pPr algn="ctr" fontAlgn="ctr"/>
                      <a:r>
                        <a:rPr lang="en-US" sz="1500" b="0" i="0" u="none" strike="noStrike" dirty="0">
                          <a:solidFill>
                            <a:srgbClr val="000000"/>
                          </a:solidFill>
                          <a:effectLst/>
                          <a:latin typeface="Arial"/>
                        </a:rPr>
                        <a:t>STB5-&gt;SFP1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ADADE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E39F9F"/>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GLN3-&gt;MGA2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ctr" fontAlgn="ctr"/>
                      <a:r>
                        <a:rPr lang="en-US" sz="1500" b="0" i="0" u="none" strike="noStrike" dirty="0">
                          <a:solidFill>
                            <a:srgbClr val="000000"/>
                          </a:solidFill>
                          <a:effectLst/>
                          <a:latin typeface="Arial"/>
                        </a:rPr>
                        <a:t>SWI4-&gt;CYC8</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GRC2-&gt;MSN2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040B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4A2A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7373CF"/>
                    </a:solidFill>
                  </a:tcPr>
                </a:tc>
                <a:tc>
                  <a:txBody>
                    <a:bodyPr/>
                    <a:lstStyle/>
                    <a:p>
                      <a:pPr algn="ctr" fontAlgn="ctr"/>
                      <a:r>
                        <a:rPr lang="en-US" sz="1500" b="0" i="0" u="none" strike="noStrike" dirty="0">
                          <a:solidFill>
                            <a:srgbClr val="000000"/>
                          </a:solidFill>
                          <a:effectLst/>
                          <a:latin typeface="Arial"/>
                        </a:rPr>
                        <a:t>SWI4-&gt;HAP4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191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C6CC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6868CB"/>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8484D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CECF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1010AD"/>
                    </a:solidFill>
                  </a:tcPr>
                </a:tc>
              </a:tr>
              <a:tr h="244835">
                <a:tc>
                  <a:txBody>
                    <a:bodyPr/>
                    <a:lstStyle/>
                    <a:p>
                      <a:pPr algn="ctr" fontAlgn="ctr"/>
                      <a:r>
                        <a:rPr lang="en-US" sz="1500" b="0" i="0" u="none" strike="noStrike">
                          <a:solidFill>
                            <a:srgbClr val="000000"/>
                          </a:solidFill>
                          <a:effectLst/>
                          <a:latin typeface="Arial"/>
                        </a:rPr>
                        <a:t>HAP4-&gt;GCN4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ctr" fontAlgn="ctr"/>
                      <a:r>
                        <a:rPr lang="en-US" sz="1500" b="0" i="0" u="none" strike="noStrike" dirty="0">
                          <a:solidFill>
                            <a:srgbClr val="000000"/>
                          </a:solidFill>
                          <a:effectLst/>
                          <a:latin typeface="Arial"/>
                        </a:rPr>
                        <a:t>SWI4-&gt;YHP1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9C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F4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2E2EB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4040B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HMO1-&gt;ASF1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SWI4-&gt;YOX1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DC0C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D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CACAEC"/>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2D1D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0E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C7C7"/>
                    </a:solidFill>
                  </a:tcPr>
                </a:tc>
                <a:tc>
                  <a:txBody>
                    <a:bodyPr/>
                    <a:lstStyle/>
                    <a:p>
                      <a:pPr algn="ctr" fontAlgn="ctr"/>
                      <a:r>
                        <a:rPr lang="en-US" sz="1500" b="0" i="0" u="none" strike="noStrike" dirty="0">
                          <a:solidFill>
                            <a:srgbClr val="000000"/>
                          </a:solidFill>
                          <a:effectLst/>
                          <a:latin typeface="Arial"/>
                        </a:rPr>
                        <a:t>SWI5-&gt;ASH1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8E8ED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HMO1-&gt;CYC8</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BBBE7"/>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SWI5-&gt;TEC1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8797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HMO1-&gt;GCN4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4D4F0"/>
                    </a:solidFill>
                  </a:tcPr>
                </a:tc>
                <a:tc>
                  <a:txBody>
                    <a:bodyPr/>
                    <a:lstStyle/>
                    <a:p>
                      <a:pPr algn="ctr" fontAlgn="ctr"/>
                      <a:r>
                        <a:rPr lang="en-US" sz="1500" b="0" i="0" u="none" strike="noStrike" dirty="0">
                          <a:solidFill>
                            <a:srgbClr val="000000"/>
                          </a:solidFill>
                          <a:effectLst/>
                          <a:latin typeface="Arial"/>
                        </a:rPr>
                        <a:t>TEC1-&gt;CIN5</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CACAE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HMO1-&gt;HAP4</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FDF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8E7E7"/>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E2E2"/>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ctr" fontAlgn="ctr"/>
                      <a:r>
                        <a:rPr lang="en-US" sz="1500" b="0" i="0" u="none" strike="noStrike" dirty="0">
                          <a:solidFill>
                            <a:srgbClr val="000000"/>
                          </a:solidFill>
                          <a:effectLst/>
                          <a:latin typeface="Arial"/>
                        </a:rPr>
                        <a:t>TEC1-&gt;HAP4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HMO1-&gt;HMO1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8E5E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4D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AC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1CEC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ctr" fontAlgn="ctr"/>
                      <a:r>
                        <a:rPr lang="en-US" sz="1500" b="0" i="0" u="none" strike="noStrike" dirty="0">
                          <a:solidFill>
                            <a:srgbClr val="000000"/>
                          </a:solidFill>
                          <a:effectLst/>
                          <a:latin typeface="Arial"/>
                        </a:rPr>
                        <a:t>TEC1-&gt;MSN2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2E2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HMO1-&gt;HSF1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CFC"/>
                    </a:solidFill>
                  </a:tcPr>
                </a:tc>
                <a:tc>
                  <a:txBody>
                    <a:bodyPr/>
                    <a:lstStyle/>
                    <a:p>
                      <a:pPr algn="ctr" fontAlgn="ctr"/>
                      <a:r>
                        <a:rPr lang="en-US" sz="1500" b="0" i="0" u="none" strike="noStrike" dirty="0">
                          <a:solidFill>
                            <a:srgbClr val="000000"/>
                          </a:solidFill>
                          <a:effectLst/>
                          <a:latin typeface="Arial"/>
                        </a:rPr>
                        <a:t>TEC1-&gt;SFP1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HMO1-&gt;MCM1</a:t>
                      </a:r>
                    </a:p>
                  </a:txBody>
                  <a:tcPr marL="7403" marR="7403" marT="7403" marB="0" anchor="ctr">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F242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B50101"/>
                    </a:solidFill>
                  </a:tcPr>
                </a:tc>
                <a:tc>
                  <a:txBody>
                    <a:bodyPr/>
                    <a:lstStyle/>
                    <a:p>
                      <a:pPr algn="ctr" fontAlgn="ctr"/>
                      <a:r>
                        <a:rPr lang="en-US" sz="1500" b="0" i="0" u="none" strike="noStrike" dirty="0">
                          <a:solidFill>
                            <a:srgbClr val="000000"/>
                          </a:solidFill>
                          <a:effectLst/>
                          <a:latin typeface="Arial"/>
                        </a:rPr>
                        <a:t>TEC1-&gt;YHP1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HMO1-&gt;MSN2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AEA"/>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2F2"/>
                    </a:solidFill>
                  </a:tcPr>
                </a:tc>
                <a:tc>
                  <a:txBody>
                    <a:bodyPr/>
                    <a:lstStyle/>
                    <a:p>
                      <a:pPr algn="ctr" fontAlgn="ctr"/>
                      <a:r>
                        <a:rPr lang="en-US" sz="1500" b="0" i="0" u="none" strike="noStrike" dirty="0">
                          <a:solidFill>
                            <a:srgbClr val="000000"/>
                          </a:solidFill>
                          <a:effectLst/>
                          <a:latin typeface="Arial"/>
                        </a:rPr>
                        <a:t>YHP1-&gt;ASF1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F3F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HMO1-&gt;MSN4</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2D2D2"/>
                    </a:solidFill>
                  </a:tcPr>
                </a:tc>
                <a:tc>
                  <a:txBody>
                    <a:bodyPr/>
                    <a:lstStyle/>
                    <a:p>
                      <a:pPr algn="ctr" fontAlgn="ctr"/>
                      <a:r>
                        <a:rPr lang="en-US" sz="1500" b="0" i="0" u="none" strike="noStrike" dirty="0">
                          <a:solidFill>
                            <a:srgbClr val="000000"/>
                          </a:solidFill>
                          <a:effectLst/>
                          <a:latin typeface="Arial"/>
                        </a:rPr>
                        <a:t>YHP1-&gt;GLN3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FC8C8"/>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26464"/>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DE8D8D"/>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HMO1-&gt;TEC1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YHP1-&gt;RDS3</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3D6D6"/>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8B1B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500" b="0" i="0" u="none" strike="noStrike" dirty="0">
                          <a:solidFill>
                            <a:srgbClr val="000000"/>
                          </a:solidFill>
                          <a:effectLst/>
                          <a:latin typeface="Arial"/>
                        </a:rPr>
                        <a:t>HMO1-&gt;YOX1</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DF5F5"/>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500" b="0" i="0" u="none" strike="noStrike" dirty="0">
                          <a:solidFill>
                            <a:srgbClr val="000000"/>
                          </a:solidFill>
                          <a:effectLst/>
                          <a:latin typeface="Arial"/>
                        </a:rPr>
                        <a:t>ZAP1-&gt;ACE2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1500" b="0" i="0" u="none" strike="noStrike" dirty="0">
                        <a:solidFill>
                          <a:srgbClr val="000000"/>
                        </a:solidFill>
                        <a:effectLst/>
                        <a:latin typeface="Calibri"/>
                      </a:endParaRPr>
                    </a:p>
                  </a:txBody>
                  <a:tcPr marL="7403" marR="7403" marT="7403" marB="0" anchor="b">
                    <a:lnL>
                      <a:noFill/>
                    </a:lnL>
                    <a:lnR>
                      <a:noFill/>
                    </a:lnR>
                    <a:lnT>
                      <a:noFill/>
                    </a:lnT>
                    <a:lnB>
                      <a:noFill/>
                    </a:lnB>
                    <a:solidFill>
                      <a:srgbClr val="F1CDCD"/>
                    </a:solidFill>
                  </a:tcPr>
                </a:tc>
              </a:tr>
              <a:tr h="244835">
                <a:tc>
                  <a:txBody>
                    <a:bodyPr/>
                    <a:lstStyle/>
                    <a:p>
                      <a:pPr algn="ctr" fontAlgn="ctr"/>
                      <a:r>
                        <a:rPr lang="en-US" sz="1500" b="0" i="0" u="none" strike="noStrike" dirty="0">
                          <a:solidFill>
                            <a:srgbClr val="000000"/>
                          </a:solidFill>
                          <a:effectLst/>
                          <a:latin typeface="Arial"/>
                        </a:rPr>
                        <a:t>MCM1-&gt;ACE2</a:t>
                      </a:r>
                    </a:p>
                  </a:txBody>
                  <a:tcPr marL="7403" marR="7403" marT="7403" marB="0" anchor="ctr">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1500" b="0" i="0" u="none" strike="noStrike">
                        <a:solidFill>
                          <a:srgbClr val="000000"/>
                        </a:solidFill>
                        <a:effectLst/>
                        <a:latin typeface="Calibri"/>
                      </a:endParaRPr>
                    </a:p>
                  </a:txBody>
                  <a:tcPr marL="7403" marR="7403" marT="7403" marB="0" anchor="b">
                    <a:lnL>
                      <a:noFill/>
                    </a:lnL>
                    <a:lnR>
                      <a:noFill/>
                    </a:lnR>
                    <a:lnT>
                      <a:noFill/>
                    </a:lnT>
                    <a:lnB>
                      <a:noFill/>
                    </a:lnB>
                    <a:solidFill>
                      <a:srgbClr val="FAECEC"/>
                    </a:solidFill>
                  </a:tcPr>
                </a:tc>
                <a:tc>
                  <a:txBody>
                    <a:bodyPr/>
                    <a:lstStyle/>
                    <a:p>
                      <a:pPr algn="ctr" fontAlgn="ctr"/>
                      <a:endParaRPr lang="en-US" sz="1500" b="0" i="0" u="none" strike="noStrike" dirty="0">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1500" b="0" i="0" u="none" strike="noStrike" dirty="0">
                        <a:solidFill>
                          <a:srgbClr val="000000"/>
                        </a:solidFill>
                        <a:effectLst/>
                        <a:latin typeface="Calibri"/>
                      </a:endParaRPr>
                    </a:p>
                  </a:txBody>
                  <a:tcPr marL="7403" marR="7403" marT="7403" marB="0" anchor="ctr">
                    <a:lnL>
                      <a:noFill/>
                    </a:lnL>
                    <a:lnR>
                      <a:noFill/>
                    </a:lnR>
                    <a:lnT>
                      <a:noFill/>
                    </a:lnT>
                    <a:lnB>
                      <a:noFill/>
                    </a:lnB>
                  </a:tcPr>
                </a:tc>
              </a:tr>
            </a:tbl>
          </a:graphicData>
        </a:graphic>
      </p:graphicFrame>
      <p:sp>
        <p:nvSpPr>
          <p:cNvPr id="24" name="TextBox 23"/>
          <p:cNvSpPr txBox="1"/>
          <p:nvPr/>
        </p:nvSpPr>
        <p:spPr>
          <a:xfrm>
            <a:off x="525536" y="25901763"/>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25536" y="2761882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31962" y="2858799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39016" y="29582075"/>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nvGrpSpPr>
          <p:cNvPr id="27" name="Group 26"/>
          <p:cNvGrpSpPr/>
          <p:nvPr/>
        </p:nvGrpSpPr>
        <p:grpSpPr>
          <a:xfrm>
            <a:off x="11506451" y="23909453"/>
            <a:ext cx="1375383" cy="4679254"/>
            <a:chOff x="11601987" y="25444349"/>
            <a:chExt cx="1375383" cy="4679254"/>
          </a:xfrm>
        </p:grpSpPr>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044924"/>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within each network were extracted from GRNmap and normalized to the maximum weight value present within that network.</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215311" y="30903508"/>
            <a:ext cx="9527932" cy="12904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7" name="Picture 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Fit</a:t>
            </a:r>
          </a:p>
          <a:p>
            <a:pPr algn="ctr"/>
            <a:r>
              <a:rPr lang="en-US" sz="3000" b="1" dirty="0" smtClean="0">
                <a:latin typeface="Arial" panose="020B0604020202020204" pitchFamily="34" charset="0"/>
                <a:cs typeface="Arial" panose="020B0604020202020204" pitchFamily="34" charset="0"/>
              </a:rPr>
              <a:t>for Individual 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1022567712"/>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37"/>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1797331642"/>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38"/>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graphicFrame>
        <p:nvGraphicFramePr>
          <p:cNvPr id="214" name="Object 3"/>
          <p:cNvGraphicFramePr>
            <a:graphicFrameLocks noChangeAspect="1"/>
          </p:cNvGraphicFramePr>
          <p:nvPr>
            <p:extLst>
              <p:ext uri="{D42A27DB-BD31-4B8C-83A1-F6EECF244321}">
                <p14:modId xmlns:p14="http://schemas.microsoft.com/office/powerpoint/2010/main" val="1268428008"/>
              </p:ext>
            </p:extLst>
          </p:nvPr>
        </p:nvGraphicFramePr>
        <p:xfrm>
          <a:off x="2405542" y="19264850"/>
          <a:ext cx="3508801" cy="788004"/>
        </p:xfrm>
        <a:graphic>
          <a:graphicData uri="http://schemas.openxmlformats.org/presentationml/2006/ole">
            <mc:AlternateContent xmlns:mc="http://schemas.openxmlformats.org/markup-compatibility/2006">
              <mc:Choice xmlns:v="urn:schemas-microsoft-com:vml" Requires="v">
                <p:oleObj spid="_x0000_s1068" name="Equation" r:id="rId39" imgW="2108160" imgH="444240" progId="Equation.3">
                  <p:embed/>
                </p:oleObj>
              </mc:Choice>
              <mc:Fallback>
                <p:oleObj name="Equation" r:id="rId39" imgW="2108160" imgH="444240" progId="Equation.3">
                  <p:embed/>
                  <p:pic>
                    <p:nvPicPr>
                      <p:cNvPr id="0" name=""/>
                      <p:cNvPicPr>
                        <a:picLocks noChangeAspect="1" noChangeArrowheads="1"/>
                      </p:cNvPicPr>
                      <p:nvPr/>
                    </p:nvPicPr>
                    <p:blipFill>
                      <a:blip r:embed="rId40"/>
                      <a:srcRect/>
                      <a:stretch>
                        <a:fillRect/>
                      </a:stretch>
                    </p:blipFill>
                    <p:spPr bwMode="auto">
                      <a:xfrm>
                        <a:off x="2405542" y="19264850"/>
                        <a:ext cx="3508801" cy="788004"/>
                      </a:xfrm>
                      <a:prstGeom prst="rect">
                        <a:avLst/>
                      </a:prstGeom>
                      <a:noFill/>
                      <a:extLst/>
                    </p:spPr>
                  </p:pic>
                </p:oleObj>
              </mc:Fallback>
            </mc:AlternateContent>
          </a:graphicData>
        </a:graphic>
      </p:graphicFrame>
      <p:sp>
        <p:nvSpPr>
          <p:cNvPr id="215" name="TextBox 214"/>
          <p:cNvSpPr txBox="1"/>
          <p:nvPr/>
        </p:nvSpPr>
        <p:spPr>
          <a:xfrm>
            <a:off x="612041" y="14951255"/>
            <a:ext cx="7059997" cy="4462760"/>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Each transcription factor has a differential equation that models its expression over time.</a:t>
            </a:r>
          </a:p>
          <a:p>
            <a:endParaRPr lang="en-US" sz="600" b="1" dirty="0" smtClean="0">
              <a:latin typeface="Arial"/>
              <a:cs typeface="Arial"/>
            </a:endParaRPr>
          </a:p>
          <a:p>
            <a:pPr marL="285750" indent="-285750">
              <a:buFont typeface="Arial"/>
              <a:buChar char="•"/>
            </a:pPr>
            <a:r>
              <a:rPr lang="en-US" sz="2000" b="1" dirty="0" smtClean="0">
                <a:latin typeface="Arial"/>
                <a:cs typeface="Arial"/>
              </a:rPr>
              <a:t>We use a sigmoidal production function where:</a:t>
            </a:r>
          </a:p>
          <a:p>
            <a:pPr marL="806450" lvl="1" indent="-280988">
              <a:buFont typeface="Arial"/>
              <a:buChar char="•"/>
            </a:pP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is mRNA production rate for gene </a:t>
            </a:r>
            <a:r>
              <a:rPr lang="en-US" sz="2000" i="1" dirty="0">
                <a:latin typeface="Times New Roman"/>
                <a:cs typeface="Times New Roman"/>
              </a:rPr>
              <a:t>i</a:t>
            </a:r>
            <a:endParaRPr lang="en-US" sz="2000" dirty="0" smtClean="0">
              <a:latin typeface="Times New Roman"/>
              <a:cs typeface="Times New Roman"/>
            </a:endParaRPr>
          </a:p>
          <a:p>
            <a:pPr marL="806450" lvl="1" indent="-280988">
              <a:buFont typeface="Arial"/>
              <a:buChar char="•"/>
            </a:pPr>
            <a:r>
              <a:rPr lang="en-US" sz="2000" i="1" dirty="0">
                <a:latin typeface="Times New Roman"/>
                <a:cs typeface="Times New Roman"/>
              </a:rPr>
              <a:t>d</a:t>
            </a:r>
            <a:r>
              <a:rPr lang="en-US" sz="2000" i="1" baseline="-25000" dirty="0" smtClean="0">
                <a:latin typeface="Times New Roman"/>
                <a:cs typeface="Times New Roman"/>
              </a:rPr>
              <a:t>i</a:t>
            </a:r>
            <a:r>
              <a:rPr lang="en-US" sz="2000" b="1" dirty="0" smtClean="0">
                <a:latin typeface="Arial"/>
                <a:cs typeface="Arial"/>
              </a:rPr>
              <a:t> is the mRNA degradation rate for gene </a:t>
            </a:r>
            <a:r>
              <a:rPr lang="en-US" sz="2000" i="1" dirty="0" err="1" smtClean="0">
                <a:latin typeface="Times New Roman"/>
                <a:cs typeface="Times New Roman"/>
              </a:rPr>
              <a:t>i</a:t>
            </a:r>
            <a:r>
              <a:rPr lang="en-US" sz="2000" i="1" dirty="0" smtClean="0">
                <a:latin typeface="Times New Roman"/>
                <a:cs typeface="Times New Roman"/>
              </a:rPr>
              <a:t> </a:t>
            </a:r>
          </a:p>
          <a:p>
            <a:pPr marL="806450" lvl="1" indent="-280988">
              <a:buFont typeface="Arial"/>
              <a:buChar char="•"/>
            </a:pPr>
            <a:r>
              <a:rPr lang="en-US" sz="2000" i="1" dirty="0" smtClean="0">
                <a:latin typeface="Times New Roman"/>
                <a:cs typeface="Times New Roman"/>
              </a:rPr>
              <a:t>w</a:t>
            </a:r>
            <a:r>
              <a:rPr lang="en-US" sz="2000" b="1" dirty="0" smtClean="0">
                <a:latin typeface="Arial"/>
                <a:cs typeface="Arial"/>
              </a:rPr>
              <a:t> is weight term, determining the level of activation or repression of </a:t>
            </a:r>
            <a:r>
              <a:rPr lang="en-US" sz="2000" i="1" dirty="0" smtClean="0">
                <a:latin typeface="Times New Roman"/>
                <a:cs typeface="Times New Roman"/>
              </a:rPr>
              <a:t>j</a:t>
            </a:r>
            <a:r>
              <a:rPr lang="en-US" sz="2000" b="1" dirty="0" smtClean="0">
                <a:latin typeface="Arial"/>
                <a:cs typeface="Arial"/>
              </a:rPr>
              <a:t> on </a:t>
            </a:r>
            <a:r>
              <a:rPr lang="en-US" sz="2000" i="1" dirty="0">
                <a:latin typeface="Times New Roman"/>
                <a:cs typeface="Times New Roman"/>
              </a:rPr>
              <a:t>i</a:t>
            </a:r>
            <a:endParaRPr lang="en-US" sz="2000" i="1" dirty="0" smtClean="0">
              <a:latin typeface="Times New Roman"/>
              <a:cs typeface="Times New Roman"/>
            </a:endParaRPr>
          </a:p>
          <a:p>
            <a:pPr marL="806450" lvl="1" indent="-280988">
              <a:buFont typeface="Arial"/>
              <a:buChar char="•"/>
            </a:pPr>
            <a:r>
              <a:rPr lang="en-US" sz="2000" i="1" dirty="0" smtClean="0">
                <a:latin typeface="Times New Roman"/>
                <a:cs typeface="Times New Roman"/>
              </a:rPr>
              <a:t>b</a:t>
            </a:r>
            <a:r>
              <a:rPr lang="en-US" sz="2000" b="1" dirty="0" smtClean="0">
                <a:latin typeface="Arial"/>
                <a:cs typeface="Arial"/>
              </a:rPr>
              <a:t> is a unique threshold for each gene</a:t>
            </a:r>
          </a:p>
          <a:p>
            <a:pPr marL="525462" lvl="1"/>
            <a:endParaRPr lang="en-US" sz="600" b="1" dirty="0" smtClean="0">
              <a:latin typeface="Arial"/>
              <a:cs typeface="Arial"/>
            </a:endParaRPr>
          </a:p>
          <a:p>
            <a:pPr marL="342900" indent="-342900">
              <a:buFont typeface="Arial" panose="020B0604020202020204" pitchFamily="34" charset="0"/>
              <a:buChar char="•"/>
            </a:pPr>
            <a:r>
              <a:rPr lang="en-US" sz="2000" b="1" dirty="0">
                <a:latin typeface="Arial"/>
                <a:cs typeface="Arial"/>
              </a:rPr>
              <a:t>Degradation rates for each gene were derived </a:t>
            </a:r>
            <a:r>
              <a:rPr lang="en-US" sz="2000" b="1" dirty="0" smtClean="0">
                <a:latin typeface="Arial"/>
                <a:cs typeface="Arial"/>
              </a:rPr>
              <a:t>from half </a:t>
            </a:r>
            <a:r>
              <a:rPr lang="en-US" sz="2000" b="1" dirty="0">
                <a:latin typeface="Arial"/>
                <a:cs typeface="Arial"/>
              </a:rPr>
              <a:t>lives reported by </a:t>
            </a:r>
            <a:r>
              <a:rPr lang="en-US" sz="2000" b="1" dirty="0" err="1">
                <a:latin typeface="Arial"/>
                <a:cs typeface="Arial"/>
              </a:rPr>
              <a:t>Neymotin</a:t>
            </a:r>
            <a:r>
              <a:rPr lang="en-US" sz="2000" b="1" dirty="0">
                <a:latin typeface="Arial"/>
                <a:cs typeface="Arial"/>
              </a:rPr>
              <a:t> et al. (2014</a:t>
            </a:r>
            <a:r>
              <a:rPr lang="en-US" sz="2000" b="1" dirty="0" smtClean="0">
                <a:latin typeface="Arial"/>
                <a:cs typeface="Arial"/>
              </a:rPr>
              <a:t>).</a:t>
            </a:r>
            <a:endParaRPr lang="en-US" sz="600" b="1" dirty="0" smtClean="0">
              <a:latin typeface="Arial"/>
              <a:cs typeface="Arial"/>
            </a:endParaRPr>
          </a:p>
          <a:p>
            <a:endParaRPr lang="en-US" sz="600" b="1" dirty="0" smtClean="0">
              <a:latin typeface="Arial"/>
              <a:cs typeface="Arial"/>
            </a:endParaRPr>
          </a:p>
          <a:p>
            <a:pPr marL="285750" indent="-285750">
              <a:buFont typeface="Arial"/>
              <a:buChar char="•"/>
            </a:pPr>
            <a:r>
              <a:rPr lang="en-US" sz="2000" b="1" dirty="0" smtClean="0">
                <a:latin typeface="Arial"/>
                <a:cs typeface="Arial"/>
              </a:rPr>
              <a:t>The </a:t>
            </a:r>
            <a:r>
              <a:rPr lang="en-US" sz="2000" b="1" dirty="0">
                <a:latin typeface="Arial"/>
                <a:cs typeface="Arial"/>
              </a:rPr>
              <a:t>production </a:t>
            </a:r>
            <a:r>
              <a:rPr lang="en-US" sz="2000" b="1" dirty="0" smtClean="0">
                <a:latin typeface="Arial"/>
                <a:cs typeface="Arial"/>
              </a:rPr>
              <a:t>rate (</a:t>
            </a:r>
            <a:r>
              <a:rPr lang="en-US" sz="2000" i="1" dirty="0" smtClean="0">
                <a:latin typeface="Times New Roman"/>
                <a:cs typeface="Times New Roman"/>
              </a:rPr>
              <a:t>P</a:t>
            </a:r>
            <a:r>
              <a:rPr lang="en-US" sz="2000" i="1" baseline="-25000" dirty="0" smtClean="0">
                <a:latin typeface="Times New Roman"/>
                <a:cs typeface="Times New Roman"/>
              </a:rPr>
              <a:t>i</a:t>
            </a:r>
            <a:r>
              <a:rPr lang="en-US" sz="2000" b="1" dirty="0" smtClean="0">
                <a:latin typeface="Arial"/>
                <a:cs typeface="Arial"/>
              </a:rPr>
              <a:t>), weight (</a:t>
            </a:r>
            <a:r>
              <a:rPr lang="en-US" sz="2000" i="1" dirty="0" smtClean="0">
                <a:latin typeface="Times New Roman"/>
                <a:cs typeface="Times New Roman"/>
              </a:rPr>
              <a:t>w</a:t>
            </a:r>
            <a:r>
              <a:rPr lang="en-US" sz="2000" b="1" dirty="0" smtClean="0">
                <a:latin typeface="Arial"/>
                <a:cs typeface="Arial"/>
              </a:rPr>
              <a:t>), </a:t>
            </a:r>
            <a:r>
              <a:rPr lang="en-US" sz="2000" b="1" dirty="0">
                <a:latin typeface="Arial"/>
                <a:cs typeface="Arial"/>
              </a:rPr>
              <a:t>and threshold </a:t>
            </a:r>
            <a:r>
              <a:rPr lang="en-US" sz="2000" b="1" dirty="0" smtClean="0">
                <a:latin typeface="Arial"/>
                <a:cs typeface="Arial"/>
              </a:rPr>
              <a:t>(</a:t>
            </a:r>
            <a:r>
              <a:rPr lang="en-US" sz="2000" i="1" dirty="0" smtClean="0">
                <a:latin typeface="Times New Roman"/>
                <a:cs typeface="Times New Roman"/>
              </a:rPr>
              <a:t>b</a:t>
            </a:r>
            <a:r>
              <a:rPr lang="en-US" sz="2000" b="1" dirty="0" smtClean="0">
                <a:latin typeface="Arial"/>
                <a:cs typeface="Arial"/>
              </a:rPr>
              <a:t>) values </a:t>
            </a:r>
            <a:r>
              <a:rPr lang="en-US" sz="2000" b="1" dirty="0">
                <a:latin typeface="Arial"/>
                <a:cs typeface="Arial"/>
              </a:rPr>
              <a:t>were estimated from DNA microarray data using a penalized least squares </a:t>
            </a:r>
            <a:r>
              <a:rPr lang="en-US" sz="2000" b="1" dirty="0" smtClean="0">
                <a:latin typeface="Arial"/>
                <a:cs typeface="Arial"/>
              </a:rPr>
              <a:t>approach. </a:t>
            </a:r>
            <a:endParaRPr lang="en-US" sz="2000" b="1" dirty="0">
              <a:latin typeface="Arial"/>
              <a:cs typeface="Arial"/>
            </a:endParaRPr>
          </a:p>
        </p:txBody>
      </p:sp>
      <p:sp>
        <p:nvSpPr>
          <p:cNvPr id="216" name="TextBox 215"/>
          <p:cNvSpPr txBox="1"/>
          <p:nvPr/>
        </p:nvSpPr>
        <p:spPr>
          <a:xfrm>
            <a:off x="636104" y="13332237"/>
            <a:ext cx="12089295"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A Nonlinear Differential Equation Determined the Expression of </a:t>
            </a:r>
          </a:p>
          <a:p>
            <a:pPr algn="ctr"/>
            <a:r>
              <a:rPr lang="en-US" sz="2600" b="1" dirty="0" smtClean="0">
                <a:latin typeface="Arial" panose="020B0604020202020204" pitchFamily="34" charset="0"/>
                <a:cs typeface="Arial" panose="020B0604020202020204" pitchFamily="34" charset="0"/>
              </a:rPr>
              <a:t>Each Transcription Factor in the GRNs Over Time</a:t>
            </a:r>
          </a:p>
        </p:txBody>
      </p:sp>
      <p:sp>
        <p:nvSpPr>
          <p:cNvPr id="218" name="TextBox 217"/>
          <p:cNvSpPr txBox="1"/>
          <p:nvPr/>
        </p:nvSpPr>
        <p:spPr>
          <a:xfrm>
            <a:off x="636106" y="14269955"/>
            <a:ext cx="11833321" cy="707886"/>
          </a:xfrm>
          <a:prstGeom prst="rect">
            <a:avLst/>
          </a:prstGeom>
          <a:noFill/>
        </p:spPr>
        <p:txBody>
          <a:bodyPr wrap="square" rtlCol="0">
            <a:spAutoFit/>
          </a:bodyPr>
          <a:lstStyle/>
          <a:p>
            <a:pPr marL="285750" indent="-285750">
              <a:buFont typeface="Arial"/>
              <a:buChar char="•"/>
            </a:pPr>
            <a:r>
              <a:rPr lang="en-US" sz="2000" b="1" dirty="0" err="1" smtClean="0">
                <a:latin typeface="Arial"/>
                <a:cs typeface="Arial"/>
              </a:rPr>
              <a:t>GRNmap</a:t>
            </a:r>
            <a:r>
              <a:rPr lang="en-US" sz="2000" b="1" dirty="0" smtClean="0">
                <a:latin typeface="Arial"/>
                <a:cs typeface="Arial"/>
              </a:rPr>
              <a:t> (Gene </a:t>
            </a:r>
            <a:r>
              <a:rPr lang="en-US" sz="2000" b="1" dirty="0">
                <a:latin typeface="Arial"/>
                <a:cs typeface="Arial"/>
              </a:rPr>
              <a:t>R</a:t>
            </a:r>
            <a:r>
              <a:rPr lang="en-US" sz="2000" b="1" dirty="0" smtClean="0">
                <a:latin typeface="Arial"/>
                <a:cs typeface="Arial"/>
              </a:rPr>
              <a:t>egulatory </a:t>
            </a:r>
            <a:r>
              <a:rPr lang="en-US" sz="2000" b="1" dirty="0">
                <a:latin typeface="Arial"/>
                <a:cs typeface="Arial"/>
              </a:rPr>
              <a:t>N</a:t>
            </a:r>
            <a:r>
              <a:rPr lang="en-US" sz="2000" b="1" dirty="0" smtClean="0">
                <a:latin typeface="Arial"/>
                <a:cs typeface="Arial"/>
              </a:rPr>
              <a:t>etwork modeling and </a:t>
            </a:r>
            <a:r>
              <a:rPr lang="en-US" sz="2000" b="1" dirty="0">
                <a:latin typeface="Arial"/>
                <a:cs typeface="Arial"/>
              </a:rPr>
              <a:t>parameter estimation) </a:t>
            </a:r>
            <a:r>
              <a:rPr lang="en-US" sz="2000" b="1" dirty="0" smtClean="0">
                <a:latin typeface="Arial"/>
                <a:cs typeface="Arial"/>
              </a:rPr>
              <a:t>was used to model the dynamics of each GRN in response to cold shock (</a:t>
            </a:r>
            <a:r>
              <a:rPr lang="en-US" sz="2000" b="1" dirty="0" err="1" smtClean="0">
                <a:latin typeface="Arial"/>
                <a:cs typeface="Arial"/>
              </a:rPr>
              <a:t>Dahlquist</a:t>
            </a:r>
            <a:r>
              <a:rPr lang="en-US" sz="2000" b="1" dirty="0" smtClean="0">
                <a:latin typeface="Arial"/>
                <a:cs typeface="Arial"/>
              </a:rPr>
              <a:t> et al. 2015).</a:t>
            </a:r>
          </a:p>
        </p:txBody>
      </p:sp>
      <p:sp>
        <p:nvSpPr>
          <p:cNvPr id="220" name="TextBox 219"/>
          <p:cNvSpPr txBox="1"/>
          <p:nvPr/>
        </p:nvSpPr>
        <p:spPr>
          <a:xfrm>
            <a:off x="636104" y="20093761"/>
            <a:ext cx="12089295" cy="707886"/>
          </a:xfrm>
          <a:prstGeom prst="rect">
            <a:avLst/>
          </a:prstGeom>
          <a:noFill/>
        </p:spPr>
        <p:txBody>
          <a:bodyPr wrap="square" rtlCol="0">
            <a:spAutoFit/>
          </a:bodyPr>
          <a:lstStyle/>
          <a:p>
            <a:pPr marL="285750" indent="-285750">
              <a:buFont typeface="Arial"/>
              <a:buChar char="•"/>
            </a:pPr>
            <a:r>
              <a:rPr lang="en-US" sz="2000" b="1" dirty="0" smtClean="0">
                <a:latin typeface="Arial"/>
                <a:cs typeface="Arial"/>
              </a:rPr>
              <a:t>E represents the error between estimated values and microarray data values.</a:t>
            </a:r>
          </a:p>
          <a:p>
            <a:pPr marL="285750" indent="-285750">
              <a:buFont typeface="Arial"/>
              <a:buChar char="•"/>
            </a:pPr>
            <a:r>
              <a:rPr lang="el-GR" sz="2000" b="1" dirty="0" smtClean="0">
                <a:latin typeface="Arial" panose="020B0604020202020204" pitchFamily="34" charset="0"/>
                <a:cs typeface="Arial" panose="020B0604020202020204" pitchFamily="34" charset="0"/>
              </a:rPr>
              <a:t>θ</a:t>
            </a:r>
            <a:r>
              <a:rPr lang="en-US" sz="2000" b="1" dirty="0" smtClean="0">
                <a:latin typeface="Arial" panose="020B0604020202020204" pitchFamily="34" charset="0"/>
                <a:cs typeface="Arial" panose="020B0604020202020204" pitchFamily="34" charset="0"/>
              </a:rPr>
              <a:t> is </a:t>
            </a:r>
            <a:r>
              <a:rPr lang="en-US" sz="2000" b="1" dirty="0">
                <a:latin typeface="Arial" panose="020B0604020202020204" pitchFamily="34" charset="0"/>
                <a:cs typeface="Arial" panose="020B0604020202020204" pitchFamily="34" charset="0"/>
              </a:rPr>
              <a:t>the penalty term, which is the combined w, P, and b parameter </a:t>
            </a:r>
            <a:r>
              <a:rPr lang="en-US" sz="2000" b="1" dirty="0" smtClean="0">
                <a:latin typeface="Arial" panose="020B0604020202020204" pitchFamily="34" charset="0"/>
                <a:cs typeface="Arial" panose="020B0604020202020204" pitchFamily="34" charset="0"/>
              </a:rPr>
              <a:t>values.</a:t>
            </a:r>
            <a:endParaRPr lang="en-US" sz="2000" b="1" dirty="0">
              <a:latin typeface="Arial" panose="020B0604020202020204" pitchFamily="34" charset="0"/>
              <a:cs typeface="Arial" panose="020B0604020202020204" pitchFamily="34" charset="0"/>
            </a:endParaRPr>
          </a:p>
        </p:txBody>
      </p:sp>
      <p:grpSp>
        <p:nvGrpSpPr>
          <p:cNvPr id="221" name="Group 220"/>
          <p:cNvGrpSpPr/>
          <p:nvPr/>
        </p:nvGrpSpPr>
        <p:grpSpPr>
          <a:xfrm>
            <a:off x="7693304" y="15127248"/>
            <a:ext cx="4531257" cy="4564134"/>
            <a:chOff x="7504707" y="26415283"/>
            <a:chExt cx="4531257" cy="4564134"/>
          </a:xfrm>
        </p:grpSpPr>
        <p:graphicFrame>
          <p:nvGraphicFramePr>
            <p:cNvPr id="230" name="Object 229"/>
            <p:cNvGraphicFramePr>
              <a:graphicFrameLocks noChangeAspect="1"/>
            </p:cNvGraphicFramePr>
            <p:nvPr>
              <p:extLst>
                <p:ext uri="{D42A27DB-BD31-4B8C-83A1-F6EECF244321}">
                  <p14:modId xmlns:p14="http://schemas.microsoft.com/office/powerpoint/2010/main" val="2002984840"/>
                </p:ext>
              </p:extLst>
            </p:nvPr>
          </p:nvGraphicFramePr>
          <p:xfrm>
            <a:off x="7504707" y="26415283"/>
            <a:ext cx="4531257" cy="1132815"/>
          </p:xfrm>
          <a:graphic>
            <a:graphicData uri="http://schemas.openxmlformats.org/presentationml/2006/ole">
              <mc:AlternateContent xmlns:mc="http://schemas.openxmlformats.org/markup-compatibility/2006">
                <mc:Choice xmlns:v="urn:schemas-microsoft-com:vml" Requires="v">
                  <p:oleObj spid="_x0000_s1069" name="Equation" r:id="rId41" imgW="2743200" imgH="685800" progId="Equation.3">
                    <p:embed/>
                  </p:oleObj>
                </mc:Choice>
                <mc:Fallback>
                  <p:oleObj name="Equation" r:id="rId41" imgW="2743200" imgH="68580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04707" y="26415283"/>
                          <a:ext cx="4531257" cy="1132815"/>
                        </a:xfrm>
                        <a:prstGeom prst="rect">
                          <a:avLst/>
                        </a:prstGeom>
                        <a:noFill/>
                        <a:ln>
                          <a:noFill/>
                        </a:ln>
                        <a:extLst/>
                      </p:spPr>
                    </p:pic>
                  </p:oleObj>
                </mc:Fallback>
              </mc:AlternateContent>
            </a:graphicData>
          </a:graphic>
        </p:graphicFrame>
        <p:grpSp>
          <p:nvGrpSpPr>
            <p:cNvPr id="249" name="Group 248"/>
            <p:cNvGrpSpPr/>
            <p:nvPr/>
          </p:nvGrpSpPr>
          <p:grpSpPr>
            <a:xfrm>
              <a:off x="7756389" y="27815571"/>
              <a:ext cx="4048690" cy="3163846"/>
              <a:chOff x="7586261" y="27921901"/>
              <a:chExt cx="4048690" cy="3163846"/>
            </a:xfrm>
          </p:grpSpPr>
          <p:grpSp>
            <p:nvGrpSpPr>
              <p:cNvPr id="250" name="Group 249"/>
              <p:cNvGrpSpPr/>
              <p:nvPr/>
            </p:nvGrpSpPr>
            <p:grpSpPr>
              <a:xfrm>
                <a:off x="7586261" y="27921901"/>
                <a:ext cx="4048690" cy="3163846"/>
                <a:chOff x="7490564" y="27921901"/>
                <a:chExt cx="4048690" cy="3163846"/>
              </a:xfrm>
            </p:grpSpPr>
            <p:pic>
              <p:nvPicPr>
                <p:cNvPr id="252" name="Picture 25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490564" y="27921901"/>
                  <a:ext cx="4048690" cy="1667108"/>
                </a:xfrm>
                <a:prstGeom prst="rect">
                  <a:avLst/>
                </a:prstGeom>
              </p:spPr>
            </p:pic>
            <p:pic>
              <p:nvPicPr>
                <p:cNvPr id="253" name="Picture 252"/>
                <p:cNvPicPr>
                  <a:picLocks noChangeAspect="1"/>
                </p:cNvPicPr>
                <p:nvPr/>
              </p:nvPicPr>
              <p:blipFill rotWithShape="1">
                <a:blip r:embed="rId44">
                  <a:extLst>
                    <a:ext uri="{28A0092B-C50C-407E-A947-70E740481C1C}">
                      <a14:useLocalDpi xmlns:a14="http://schemas.microsoft.com/office/drawing/2010/main" val="0"/>
                    </a:ext>
                  </a:extLst>
                </a:blip>
                <a:srcRect t="7669"/>
                <a:stretch/>
              </p:blipFill>
              <p:spPr>
                <a:xfrm>
                  <a:off x="7538532" y="29546477"/>
                  <a:ext cx="3867690" cy="1539270"/>
                </a:xfrm>
                <a:prstGeom prst="rect">
                  <a:avLst/>
                </a:prstGeom>
              </p:spPr>
            </p:pic>
          </p:grpSp>
          <p:sp>
            <p:nvSpPr>
              <p:cNvPr id="251" name="TextBox 250"/>
              <p:cNvSpPr txBox="1"/>
              <p:nvPr/>
            </p:nvSpPr>
            <p:spPr>
              <a:xfrm>
                <a:off x="10156691" y="28466343"/>
                <a:ext cx="1241417" cy="461665"/>
              </a:xfrm>
              <a:prstGeom prst="rect">
                <a:avLst/>
              </a:prstGeom>
              <a:noFill/>
            </p:spPr>
            <p:txBody>
              <a:bodyPr wrap="square" rtlCol="0">
                <a:spAutoFit/>
              </a:bodyPr>
              <a:lstStyle/>
              <a:p>
                <a:r>
                  <a:rPr lang="en-US" sz="1200" i="1" dirty="0" smtClean="0">
                    <a:latin typeface="Arial" panose="020B0604020202020204" pitchFamily="34" charset="0"/>
                    <a:cs typeface="Arial" panose="020B0604020202020204" pitchFamily="34" charset="0"/>
                  </a:rPr>
                  <a:t>b </a:t>
                </a:r>
                <a:r>
                  <a:rPr lang="en-US" sz="1200" dirty="0" smtClean="0">
                    <a:latin typeface="Arial" panose="020B0604020202020204" pitchFamily="34" charset="0"/>
                    <a:cs typeface="Arial" panose="020B0604020202020204" pitchFamily="34" charset="0"/>
                  </a:rPr>
                  <a:t>determines threshold</a:t>
                </a:r>
                <a:endParaRPr lang="en-US" sz="1200" i="1" dirty="0">
                  <a:latin typeface="Arial" panose="020B0604020202020204" pitchFamily="34" charset="0"/>
                  <a:cs typeface="Arial" panose="020B0604020202020204" pitchFamily="34" charset="0"/>
                </a:endParaRPr>
              </a:p>
            </p:txBody>
          </p:sp>
        </p:grpSp>
      </p:grpSp>
      <p:sp>
        <p:nvSpPr>
          <p:cNvPr id="303" name="TextBox 302"/>
          <p:cNvSpPr txBox="1"/>
          <p:nvPr/>
        </p:nvSpPr>
        <p:spPr>
          <a:xfrm>
            <a:off x="636104" y="12472366"/>
            <a:ext cx="12089296"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and edges were removed from each of six GRNs, db1-db6, in a stepwise fashion in order of least to most significant until fewer than 20 nodes were obtained.</a:t>
            </a:r>
          </a:p>
        </p:txBody>
      </p:sp>
      <p:sp>
        <p:nvSpPr>
          <p:cNvPr id="304" name="TextBox 303"/>
          <p:cNvSpPr txBox="1"/>
          <p:nvPr/>
        </p:nvSpPr>
        <p:spPr>
          <a:xfrm>
            <a:off x="636106" y="8040314"/>
            <a:ext cx="12089294" cy="892552"/>
          </a:xfrm>
          <a:prstGeom prst="rect">
            <a:avLst/>
          </a:prstGeom>
          <a:solidFill>
            <a:srgbClr val="D9D9D9"/>
          </a:solidFill>
        </p:spPr>
        <p:txBody>
          <a:bodyPr wrap="square" rtlCol="0">
            <a:spAutoFit/>
          </a:bodyPr>
          <a:lstStyle/>
          <a:p>
            <a:pPr algn="ctr"/>
            <a:r>
              <a:rPr lang="en-US" sz="2600" b="1" dirty="0">
                <a:latin typeface="Arial"/>
                <a:cs typeface="Arial"/>
              </a:rPr>
              <a:t>Microarray Data from Yeast Cold Shock Experiments</a:t>
            </a:r>
          </a:p>
          <a:p>
            <a:pPr algn="ctr"/>
            <a:r>
              <a:rPr lang="en-US" sz="2600" b="1" dirty="0">
                <a:latin typeface="Arial"/>
                <a:cs typeface="Arial"/>
              </a:rPr>
              <a:t>Was Used to Derive a Family of </a:t>
            </a:r>
            <a:r>
              <a:rPr lang="en-US" sz="2600" b="1" dirty="0" smtClean="0">
                <a:latin typeface="Arial"/>
                <a:cs typeface="Arial"/>
              </a:rPr>
              <a:t>Related Gene Regulatory Networks</a:t>
            </a:r>
            <a:endParaRPr lang="en-US" sz="2600" b="1" dirty="0">
              <a:latin typeface="Arial"/>
              <a:cs typeface="Arial"/>
            </a:endParaRPr>
          </a:p>
        </p:txBody>
      </p:sp>
      <p:sp>
        <p:nvSpPr>
          <p:cNvPr id="305" name="TextBox 304"/>
          <p:cNvSpPr txBox="1"/>
          <p:nvPr/>
        </p:nvSpPr>
        <p:spPr>
          <a:xfrm>
            <a:off x="4854077" y="9033556"/>
            <a:ext cx="7871321" cy="4093428"/>
          </a:xfrm>
          <a:prstGeom prst="rect">
            <a:avLst/>
          </a:prstGeom>
          <a:noFill/>
        </p:spPr>
        <p:txBody>
          <a:bodyPr wrap="square" rtlCol="0">
            <a:spAutoFit/>
          </a:bodyPr>
          <a:lstStyle/>
          <a:p>
            <a:pPr marL="342900" indent="-342900">
              <a:buFont typeface="Arial"/>
              <a:buChar char="•"/>
            </a:pPr>
            <a:r>
              <a:rPr lang="en-US" sz="2000" b="1" dirty="0">
                <a:latin typeface="Arial" panose="020B0604020202020204" pitchFamily="34" charset="0"/>
                <a:cs typeface="Arial" panose="020B0604020202020204" pitchFamily="34" charset="0"/>
              </a:rPr>
              <a:t>DNA microarray data from six strains was analyzed to show which genes exhibited significant changes in expression during cold shock. The criteria for significance was a </a:t>
            </a:r>
            <a:r>
              <a:rPr lang="en-US" sz="2000" b="1" dirty="0">
                <a:latin typeface="Arial"/>
                <a:cs typeface="Arial"/>
              </a:rPr>
              <a:t>Benjamini &amp; Hochberg-corrected </a:t>
            </a:r>
            <a:r>
              <a:rPr lang="en-US" sz="2000" b="1" dirty="0" smtClean="0">
                <a:latin typeface="Arial"/>
                <a:cs typeface="Arial"/>
              </a:rPr>
              <a:t>ANOVA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value &lt; 0.05</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endParaRPr lang="en-US" sz="2000" b="1" dirty="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pPr marL="342900" indent="-342900">
              <a:buFont typeface="Arial"/>
              <a:buChar char="•"/>
            </a:pPr>
            <a:endParaRPr lang="en-US" sz="2000" b="1" dirty="0">
              <a:latin typeface="Arial" panose="020B0604020202020204" pitchFamily="34" charset="0"/>
              <a:cs typeface="Arial" panose="020B0604020202020204" pitchFamily="34" charset="0"/>
            </a:endParaRPr>
          </a:p>
          <a:p>
            <a:endParaRPr lang="en-US" sz="2000" b="1" dirty="0" smtClean="0">
              <a:latin typeface="Arial"/>
              <a:cs typeface="Arial"/>
            </a:endParaRPr>
          </a:p>
        </p:txBody>
      </p:sp>
      <p:graphicFrame>
        <p:nvGraphicFramePr>
          <p:cNvPr id="306" name="Table 305"/>
          <p:cNvGraphicFramePr>
            <a:graphicFrameLocks noGrp="1"/>
          </p:cNvGraphicFramePr>
          <p:nvPr>
            <p:extLst>
              <p:ext uri="{D42A27DB-BD31-4B8C-83A1-F6EECF244321}">
                <p14:modId xmlns:p14="http://schemas.microsoft.com/office/powerpoint/2010/main" val="2372075716"/>
              </p:ext>
            </p:extLst>
          </p:nvPr>
        </p:nvGraphicFramePr>
        <p:xfrm>
          <a:off x="5697935" y="10478106"/>
          <a:ext cx="5942973" cy="889000"/>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07" name="Picture 306" descr="Microarray.jpg"/>
          <p:cNvPicPr>
            <a:picLocks noChangeAspect="1"/>
          </p:cNvPicPr>
          <p:nvPr/>
        </p:nvPicPr>
        <p:blipFill rotWithShape="1">
          <a:blip r:embed="rId45">
            <a:extLst>
              <a:ext uri="{28A0092B-C50C-407E-A947-70E740481C1C}">
                <a14:useLocalDpi xmlns:a14="http://schemas.microsoft.com/office/drawing/2010/main" val="0"/>
              </a:ext>
            </a:extLst>
          </a:blip>
          <a:srcRect t="4773"/>
          <a:stretch/>
        </p:blipFill>
        <p:spPr>
          <a:xfrm>
            <a:off x="755905" y="9058812"/>
            <a:ext cx="3951714" cy="3083231"/>
          </a:xfrm>
          <a:prstGeom prst="rect">
            <a:avLst/>
          </a:prstGeom>
        </p:spPr>
      </p:pic>
      <p:sp>
        <p:nvSpPr>
          <p:cNvPr id="308" name="TextBox 307"/>
          <p:cNvSpPr txBox="1"/>
          <p:nvPr/>
        </p:nvSpPr>
        <p:spPr>
          <a:xfrm>
            <a:off x="830649" y="12042748"/>
            <a:ext cx="3854322" cy="307777"/>
          </a:xfrm>
          <a:prstGeom prst="rect">
            <a:avLst/>
          </a:prstGeom>
          <a:noFill/>
        </p:spPr>
        <p:txBody>
          <a:bodyPr wrap="square" rtlCol="0">
            <a:spAutoFit/>
          </a:bodyPr>
          <a:lstStyle/>
          <a:p>
            <a:pPr algn="ctr"/>
            <a:r>
              <a:rPr lang="en-US" sz="1400" dirty="0" smtClean="0">
                <a:latin typeface="Arial"/>
                <a:cs typeface="Arial"/>
              </a:rPr>
              <a:t>Microarray at 60 minutes after cold shock</a:t>
            </a:r>
            <a:endParaRPr lang="en-US" sz="1400" dirty="0">
              <a:latin typeface="Arial"/>
              <a:cs typeface="Arial"/>
            </a:endParaRPr>
          </a:p>
        </p:txBody>
      </p:sp>
    </p:spTree>
    <p:extLst>
      <p:ext uri="{BB962C8B-B14F-4D97-AF65-F5344CB8AC3E}">
        <p14:creationId xmlns:p14="http://schemas.microsoft.com/office/powerpoint/2010/main" val="3777434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5949</TotalTime>
  <Words>3003</Words>
  <Application>Microsoft Office PowerPoint</Application>
  <PresentationFormat>Custom</PresentationFormat>
  <Paragraphs>595</Paragraphs>
  <Slides>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8" baseType="lpstr">
      <vt:lpstr>Arial</vt:lpstr>
      <vt:lpstr>Arial</vt:lpstr>
      <vt:lpstr>Calibri</vt:lpstr>
      <vt:lpstr>Times New Roman</vt:lpstr>
      <vt:lpstr>Office Theme</vt:lpstr>
      <vt:lpstr>Equation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Williams</dc:creator>
  <cp:lastModifiedBy>Dahlquist, Kam D.</cp:lastModifiedBy>
  <cp:revision>596</cp:revision>
  <dcterms:created xsi:type="dcterms:W3CDTF">2015-02-26T23:10:39Z</dcterms:created>
  <dcterms:modified xsi:type="dcterms:W3CDTF">2017-03-23T04:49:36Z</dcterms:modified>
</cp:coreProperties>
</file>